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63" r:id="rId4"/>
    <p:sldId id="327" r:id="rId5"/>
    <p:sldId id="297" r:id="rId6"/>
    <p:sldId id="330" r:id="rId7"/>
    <p:sldId id="298" r:id="rId8"/>
    <p:sldId id="285" r:id="rId9"/>
    <p:sldId id="271" r:id="rId10"/>
    <p:sldId id="262" r:id="rId11"/>
    <p:sldId id="272" r:id="rId12"/>
    <p:sldId id="304" r:id="rId13"/>
    <p:sldId id="305" r:id="rId14"/>
    <p:sldId id="306" r:id="rId15"/>
    <p:sldId id="307" r:id="rId16"/>
    <p:sldId id="308" r:id="rId17"/>
    <p:sldId id="329" r:id="rId18"/>
    <p:sldId id="336" r:id="rId19"/>
    <p:sldId id="345" r:id="rId20"/>
    <p:sldId id="344" r:id="rId21"/>
    <p:sldId id="342" r:id="rId22"/>
    <p:sldId id="314" r:id="rId23"/>
    <p:sldId id="333" r:id="rId24"/>
    <p:sldId id="332" r:id="rId25"/>
    <p:sldId id="282" r:id="rId26"/>
    <p:sldId id="303" r:id="rId27"/>
    <p:sldId id="309" r:id="rId28"/>
    <p:sldId id="316" r:id="rId29"/>
    <p:sldId id="341" r:id="rId30"/>
    <p:sldId id="339" r:id="rId31"/>
    <p:sldId id="325" r:id="rId32"/>
    <p:sldId id="311" r:id="rId33"/>
    <p:sldId id="340" r:id="rId34"/>
    <p:sldId id="322" r:id="rId35"/>
    <p:sldId id="326" r:id="rId36"/>
    <p:sldId id="324" r:id="rId37"/>
    <p:sldId id="320" r:id="rId38"/>
    <p:sldId id="346" r:id="rId39"/>
    <p:sldId id="280" r:id="rId40"/>
    <p:sldId id="277" r:id="rId41"/>
    <p:sldId id="281" r:id="rId42"/>
    <p:sldId id="288" r:id="rId43"/>
    <p:sldId id="32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B3A"/>
    <a:srgbClr val="032042"/>
    <a:srgbClr val="041E41"/>
    <a:srgbClr val="062043"/>
    <a:srgbClr val="031A3A"/>
    <a:srgbClr val="051F42"/>
    <a:srgbClr val="041B3B"/>
    <a:srgbClr val="042045"/>
    <a:srgbClr val="02122B"/>
    <a:srgbClr val="021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8" autoAdjust="0"/>
    <p:restoredTop sz="94660"/>
  </p:normalViewPr>
  <p:slideViewPr>
    <p:cSldViewPr snapToGrid="0">
      <p:cViewPr varScale="1">
        <p:scale>
          <a:sx n="43" d="100"/>
          <a:sy n="43" d="100"/>
        </p:scale>
        <p:origin x="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C22E2-038A-4432-9046-B9A37C16E29B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224DB4-2F23-4C66-980F-9CA19DCDC6D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2349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>
                <a:solidFill>
                  <a:prstClr val="black"/>
                </a:solidFill>
              </a:rPr>
              <a:pPr/>
              <a:t>16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631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17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51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18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67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19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13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20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819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21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653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9B77C-7689-42E1-9801-D6398972F111}" type="slidenum">
              <a:rPr lang="en-AU" smtClean="0">
                <a:solidFill>
                  <a:prstClr val="black"/>
                </a:solidFill>
              </a:rPr>
              <a:pPr/>
              <a:t>22</a:t>
            </a:fld>
            <a:endParaRPr lang="en-A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3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04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235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0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29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047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061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95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01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635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21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1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8996E-4923-4B77-BA58-9C06D6E6732E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2/11/2019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1060D-D8D6-4941-92C4-1039CFFB9924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90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7" Type="http://schemas.openxmlformats.org/officeDocument/2006/relationships/image" Target="../media/image2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5.tif"/><Relationship Id="rId7" Type="http://schemas.openxmlformats.org/officeDocument/2006/relationships/image" Target="../media/image2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tiff"/><Relationship Id="rId7" Type="http://schemas.openxmlformats.org/officeDocument/2006/relationships/image" Target="../media/image1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tiff"/><Relationship Id="rId5" Type="http://schemas.openxmlformats.org/officeDocument/2006/relationships/image" Target="../media/image34.tiff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5.tif"/><Relationship Id="rId7" Type="http://schemas.openxmlformats.org/officeDocument/2006/relationships/image" Target="../media/image3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tiff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new method for assessing systems of enumeration</a:t>
            </a:r>
            <a:endParaRPr lang="en-A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Paul Garrett  &amp; Ami Eidels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84407" y="5057745"/>
            <a:ext cx="72231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chemeClr val="bg1"/>
                </a:solidFill>
              </a:rPr>
              <a:t>Enumeration: The process of quantifying a set of numerous items</a:t>
            </a:r>
            <a:endParaRPr lang="en-US" sz="2500" dirty="0">
              <a:solidFill>
                <a:schemeClr val="bg1"/>
              </a:solidFill>
            </a:endParaRPr>
          </a:p>
        </p:txBody>
      </p:sp>
      <p:pic>
        <p:nvPicPr>
          <p:cNvPr id="5" name="Picture 4" descr="UoN_logo_square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3"/>
          <a:stretch/>
        </p:blipFill>
        <p:spPr bwMode="auto">
          <a:xfrm>
            <a:off x="10523095" y="0"/>
            <a:ext cx="1668905" cy="16489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1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Aim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To assess whether </a:t>
            </a:r>
            <a:r>
              <a:rPr lang="en-US" sz="3300" dirty="0" err="1" smtClean="0">
                <a:solidFill>
                  <a:schemeClr val="bg1"/>
                </a:solidFill>
              </a:rPr>
              <a:t>subitizing</a:t>
            </a:r>
            <a:r>
              <a:rPr lang="en-US" sz="3300" dirty="0" smtClean="0">
                <a:solidFill>
                  <a:schemeClr val="bg1"/>
                </a:solidFill>
              </a:rPr>
              <a:t> is an effortless process</a:t>
            </a:r>
          </a:p>
          <a:p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 smtClean="0">
                <a:solidFill>
                  <a:schemeClr val="bg1"/>
                </a:solidFill>
              </a:rPr>
              <a:t>To assess how systems of enumeration combine within the </a:t>
            </a:r>
            <a:r>
              <a:rPr lang="en-US" sz="3300" dirty="0" err="1" smtClean="0">
                <a:solidFill>
                  <a:schemeClr val="bg1"/>
                </a:solidFill>
              </a:rPr>
              <a:t>subitizing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en-US" sz="3300" dirty="0" smtClean="0">
                <a:solidFill>
                  <a:schemeClr val="bg1"/>
                </a:solidFill>
              </a:rPr>
              <a:t>and counting ranges</a:t>
            </a:r>
          </a:p>
          <a:p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0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en-AU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30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5999" y="2709000"/>
            <a:ext cx="7200000" cy="1440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Does either display contain less</a:t>
            </a:r>
          </a:p>
          <a:p>
            <a:pPr algn="ctr"/>
            <a:r>
              <a:rPr lang="en-US" sz="4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 three dots?</a:t>
            </a:r>
            <a:endParaRPr lang="en-AU" sz="40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92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6115987" y="3239308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6118368" y="3240203"/>
            <a:ext cx="0" cy="18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40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37507" y="2263618"/>
            <a:ext cx="2133600" cy="21336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05185" y="2263618"/>
            <a:ext cx="2133600" cy="213360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6694001" y="3182202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7634254" y="3334602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4323637" y="3269288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spect="1"/>
          </p:cNvSpPr>
          <p:nvPr/>
        </p:nvSpPr>
        <p:spPr>
          <a:xfrm>
            <a:off x="5042093" y="2554913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spect="1"/>
          </p:cNvSpPr>
          <p:nvPr/>
        </p:nvSpPr>
        <p:spPr>
          <a:xfrm>
            <a:off x="4791723" y="3907463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5284433" y="3366881"/>
            <a:ext cx="104400" cy="104400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83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624887" y="2202142"/>
            <a:ext cx="4827760" cy="2400305"/>
            <a:chOff x="6387032" y="2369567"/>
            <a:chExt cx="4827760" cy="24003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032" y="2369567"/>
              <a:ext cx="2295149" cy="240030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9643" y="2369567"/>
              <a:ext cx="2295149" cy="2400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44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5200" y="5161280"/>
            <a:ext cx="1351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>
                <a:solidFill>
                  <a:prstClr val="white"/>
                </a:solidFill>
              </a:rPr>
              <a:t>Yes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79200" y="5734800"/>
            <a:ext cx="720000" cy="7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5200" y="5715278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220" y="5798279"/>
            <a:ext cx="339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>
                <a:solidFill>
                  <a:prstClr val="black"/>
                </a:solidFill>
              </a:rPr>
              <a:t>Z</a:t>
            </a:r>
          </a:p>
        </p:txBody>
      </p:sp>
      <p:sp>
        <p:nvSpPr>
          <p:cNvPr id="8" name="Rectangle 7"/>
          <p:cNvSpPr/>
          <p:nvPr/>
        </p:nvSpPr>
        <p:spPr>
          <a:xfrm>
            <a:off x="10350000" y="5734800"/>
            <a:ext cx="720000" cy="720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340543" y="5715278"/>
            <a:ext cx="720000" cy="72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30563" y="5798279"/>
            <a:ext cx="3399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>
                <a:solidFill>
                  <a:prstClr val="black"/>
                </a:solidFill>
              </a:rPr>
              <a:t>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6688" y="4857278"/>
            <a:ext cx="8370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AU" sz="3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34096" y="4857278"/>
            <a:ext cx="73289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AU" sz="3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4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85455" y="1864014"/>
            <a:ext cx="6328506" cy="4812595"/>
            <a:chOff x="5227099" y="2125271"/>
            <a:chExt cx="4474315" cy="3557986"/>
          </a:xfrm>
        </p:grpSpPr>
        <p:grpSp>
          <p:nvGrpSpPr>
            <p:cNvPr id="3" name="Group 2"/>
            <p:cNvGrpSpPr/>
            <p:nvPr/>
          </p:nvGrpSpPr>
          <p:grpSpPr>
            <a:xfrm>
              <a:off x="5485517" y="2125271"/>
              <a:ext cx="4215897" cy="3557986"/>
              <a:chOff x="3647177" y="1883851"/>
              <a:chExt cx="5259937" cy="4550150"/>
            </a:xfrm>
          </p:grpSpPr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6563" y="2247268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sp>
            <p:nvSpPr>
              <p:cNvPr id="100" name="TextBox 99"/>
              <p:cNvSpPr txBox="1"/>
              <p:nvPr/>
            </p:nvSpPr>
            <p:spPr>
              <a:xfrm>
                <a:off x="5790339" y="5479585"/>
                <a:ext cx="876390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ITI</a:t>
                </a:r>
                <a:endParaRPr lang="en-AU" sz="1200" b="1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  <a:p>
                <a:r>
                  <a:rPr lang="en-AU" sz="1200" b="1" dirty="0">
                    <a:solidFill>
                      <a:prstClr val="black"/>
                    </a:solidFill>
                    <a:cs typeface="Times New Roman" panose="02020603050405020304" pitchFamily="18" charset="0"/>
                  </a:rPr>
                  <a:t>(500ms)</a:t>
                </a:r>
                <a:endParaRPr lang="en-US" sz="1200" b="1" dirty="0">
                  <a:solidFill>
                    <a:prstClr val="black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3647177" y="2647566"/>
                <a:ext cx="1478486" cy="5904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  <a:cs typeface="Aparajita" panose="020B0604020202020204" pitchFamily="34" charset="0"/>
                  </a:rPr>
                  <a:t>Fixation Cross</a:t>
                </a: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  <a:cs typeface="Aparajita" panose="020B0604020202020204" pitchFamily="34" charset="0"/>
                  </a:rPr>
                  <a:t>(500ms)</a:t>
                </a:r>
                <a:endParaRPr lang="en-US" sz="1200" b="1" dirty="0">
                  <a:solidFill>
                    <a:prstClr val="black"/>
                  </a:solidFill>
                  <a:cs typeface="Aparajita" panose="020B0604020202020204" pitchFamily="34" charset="0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856659" y="3391363"/>
                <a:ext cx="1544943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</a:rPr>
                  <a:t>Stimulus Display</a:t>
                </a:r>
                <a:endParaRPr lang="en-AU" sz="1200" b="1" dirty="0">
                  <a:solidFill>
                    <a:prstClr val="black"/>
                  </a:solidFill>
                </a:endParaRP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</a:rPr>
                  <a:t>(500ms)</a:t>
                </a:r>
                <a:endParaRPr lang="en-US" sz="12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4076087" y="4059152"/>
                <a:ext cx="1783100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</a:rPr>
                  <a:t>Post Stimulus Mask</a:t>
                </a: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</a:rPr>
                  <a:t>(200ms)</a:t>
                </a:r>
                <a:endParaRPr lang="en-US" sz="12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4720416" y="4760566"/>
                <a:ext cx="1537102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</a:rPr>
                  <a:t>Post Mask Blank</a:t>
                </a: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</a:rPr>
                  <a:t>(3300ms)</a:t>
                </a:r>
                <a:endParaRPr lang="en-US" sz="12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ight Brace 104"/>
              <p:cNvSpPr/>
              <p:nvPr/>
            </p:nvSpPr>
            <p:spPr>
              <a:xfrm rot="19722276">
                <a:off x="7667624" y="2635934"/>
                <a:ext cx="320147" cy="1835256"/>
              </a:xfrm>
              <a:prstGeom prst="rightBrace">
                <a:avLst>
                  <a:gd name="adj1" fmla="val 147032"/>
                  <a:gd name="adj2" fmla="val 46310"/>
                </a:avLst>
              </a:prstGeom>
              <a:ln w="889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sz="12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932724" y="2861709"/>
                <a:ext cx="974390" cy="590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prstClr val="black"/>
                    </a:solidFill>
                  </a:rPr>
                  <a:t>RTI</a:t>
                </a:r>
              </a:p>
              <a:p>
                <a:pPr algn="ctr"/>
                <a:r>
                  <a:rPr lang="en-AU" sz="1200" b="1" dirty="0">
                    <a:solidFill>
                      <a:prstClr val="black"/>
                    </a:solidFill>
                  </a:rPr>
                  <a:t>(4000ms)</a:t>
                </a:r>
                <a:endParaRPr lang="en-US" sz="1200" b="1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3925" y="2946196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7440" y="3644999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098" y="4039914"/>
                <a:ext cx="201313" cy="212272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6761973" y="4030973"/>
                <a:ext cx="201313" cy="212272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0955" y="4343623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8073" y="3347599"/>
                <a:ext cx="205621" cy="2075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4142" y="3347857"/>
                <a:ext cx="205110" cy="207064"/>
              </a:xfrm>
              <a:prstGeom prst="rect">
                <a:avLst/>
              </a:prstGeom>
              <a:ln w="0">
                <a:noFill/>
              </a:ln>
            </p:spPr>
          </p:pic>
          <p:sp>
            <p:nvSpPr>
              <p:cNvPr id="114" name="TextBox 113"/>
              <p:cNvSpPr txBox="1"/>
              <p:nvPr/>
            </p:nvSpPr>
            <p:spPr>
              <a:xfrm>
                <a:off x="5629065" y="1883851"/>
                <a:ext cx="722552" cy="354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solidFill>
                      <a:prstClr val="black"/>
                    </a:solidFill>
                  </a:rPr>
                  <a:t>Trial n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7237257" y="6079759"/>
                <a:ext cx="1004549" cy="354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200" b="1" dirty="0">
                    <a:solidFill>
                      <a:prstClr val="black"/>
                    </a:solidFill>
                  </a:rPr>
                  <a:t>Trial n + 1</a:t>
                </a:r>
              </a:p>
            </p:txBody>
          </p:sp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112" y="5041655"/>
                <a:ext cx="1750436" cy="998033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cxnSp>
          <p:nvCxnSpPr>
            <p:cNvPr id="118" name="Straight Arrow Connector 117"/>
            <p:cNvCxnSpPr/>
            <p:nvPr/>
          </p:nvCxnSpPr>
          <p:spPr>
            <a:xfrm>
              <a:off x="5227099" y="2962593"/>
              <a:ext cx="1525394" cy="2438247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957673" y="2119042"/>
            <a:ext cx="3918958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solidFill>
                  <a:srgbClr val="00B0F0"/>
                </a:solidFill>
              </a:rPr>
              <a:t>Load</a:t>
            </a:r>
            <a:endParaRPr lang="en-US" sz="2500" b="1" dirty="0" smtClean="0">
              <a:solidFill>
                <a:srgbClr val="00B0F0"/>
              </a:solidFill>
            </a:endParaRPr>
          </a:p>
          <a:p>
            <a:r>
              <a:rPr lang="en-US" sz="2500" b="1" dirty="0" smtClean="0"/>
              <a:t>Target Present vs Absent</a:t>
            </a:r>
          </a:p>
          <a:p>
            <a:r>
              <a:rPr lang="en-US" sz="2500" b="1" dirty="0" smtClean="0"/>
              <a:t>i.e. Either less than criterion</a:t>
            </a:r>
          </a:p>
          <a:p>
            <a:endParaRPr lang="en-US" sz="2500" b="1" dirty="0" smtClean="0"/>
          </a:p>
          <a:p>
            <a:endParaRPr lang="en-US" sz="2500" b="1" dirty="0"/>
          </a:p>
          <a:p>
            <a:r>
              <a:rPr lang="en-US" sz="3300" b="1" dirty="0" smtClean="0">
                <a:solidFill>
                  <a:srgbClr val="FF0000"/>
                </a:solidFill>
              </a:rPr>
              <a:t>Salience</a:t>
            </a:r>
          </a:p>
          <a:p>
            <a:r>
              <a:rPr lang="en-US" sz="2500" b="1" dirty="0" smtClean="0"/>
              <a:t>Numerical Distance Effect</a:t>
            </a:r>
          </a:p>
          <a:p>
            <a:r>
              <a:rPr lang="en-US" sz="2500" b="1" dirty="0" smtClean="0"/>
              <a:t>i.e. Distance from criterion</a:t>
            </a:r>
            <a:endParaRPr lang="en-AU" sz="2500" b="1" dirty="0"/>
          </a:p>
        </p:txBody>
      </p:sp>
    </p:spTree>
    <p:extLst>
      <p:ext uri="{BB962C8B-B14F-4D97-AF65-F5344CB8AC3E}">
        <p14:creationId xmlns:p14="http://schemas.microsoft.com/office/powerpoint/2010/main" val="39542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673" y="2119042"/>
            <a:ext cx="3918958" cy="213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solidFill>
                  <a:srgbClr val="00B0F0"/>
                </a:solidFill>
              </a:rPr>
              <a:t>Load</a:t>
            </a:r>
            <a:endParaRPr lang="en-US" sz="2500" b="1" dirty="0" smtClean="0">
              <a:solidFill>
                <a:srgbClr val="00B0F0"/>
              </a:solidFill>
            </a:endParaRPr>
          </a:p>
          <a:p>
            <a:r>
              <a:rPr lang="en-US" sz="2500" b="1" dirty="0" smtClean="0"/>
              <a:t>Target Present vs Absent</a:t>
            </a:r>
          </a:p>
          <a:p>
            <a:r>
              <a:rPr lang="en-US" sz="2500" b="1" dirty="0" smtClean="0"/>
              <a:t>i.e. Either less than criterion</a:t>
            </a:r>
          </a:p>
          <a:p>
            <a:endParaRPr lang="en-US" sz="2500" b="1" dirty="0" smtClean="0"/>
          </a:p>
          <a:p>
            <a:endParaRPr lang="en-US" sz="25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252628" y="4209778"/>
            <a:ext cx="2898338" cy="1942716"/>
            <a:chOff x="6160660" y="4209778"/>
            <a:chExt cx="2898338" cy="1942716"/>
          </a:xfrm>
        </p:grpSpPr>
        <p:grpSp>
          <p:nvGrpSpPr>
            <p:cNvPr id="56" name="Group 55"/>
            <p:cNvGrpSpPr/>
            <p:nvPr/>
          </p:nvGrpSpPr>
          <p:grpSpPr>
            <a:xfrm>
              <a:off x="6160660" y="4209778"/>
              <a:ext cx="2863054" cy="1942716"/>
              <a:chOff x="4235570" y="3069947"/>
              <a:chExt cx="2863054" cy="19427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235570" y="3691508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4789301" y="4097850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777470" y="3688911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6226243" y="4383533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6603715" y="4735841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6352067" y="3964119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6033312" y="3989284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6695986" y="4324815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746033" y="3069947"/>
                <a:ext cx="189000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Target</a:t>
                </a:r>
              </a:p>
            </p:txBody>
          </p:sp>
        </p:grpSp>
        <p:sp>
          <p:nvSpPr>
            <p:cNvPr id="57" name="Half Frame 56"/>
            <p:cNvSpPr/>
            <p:nvPr/>
          </p:nvSpPr>
          <p:spPr>
            <a:xfrm rot="11905935">
              <a:off x="7234677" y="463805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8628735" y="4751002"/>
              <a:ext cx="430263" cy="442759"/>
            </a:xfrm>
            <a:prstGeom prst="mathMultiply">
              <a:avLst>
                <a:gd name="adj1" fmla="val 771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52628" y="1950616"/>
            <a:ext cx="2863054" cy="1979850"/>
            <a:chOff x="6324562" y="2027504"/>
            <a:chExt cx="2863054" cy="1979850"/>
          </a:xfrm>
        </p:grpSpPr>
        <p:grpSp>
          <p:nvGrpSpPr>
            <p:cNvPr id="30" name="Group 29"/>
            <p:cNvGrpSpPr/>
            <p:nvPr/>
          </p:nvGrpSpPr>
          <p:grpSpPr>
            <a:xfrm>
              <a:off x="6324562" y="2027504"/>
              <a:ext cx="2863054" cy="1979850"/>
              <a:chOff x="4235570" y="1483372"/>
              <a:chExt cx="2863054" cy="197985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235570" y="2142066"/>
                <a:ext cx="2863054" cy="1321156"/>
                <a:chOff x="4235570" y="2644855"/>
                <a:chExt cx="2863054" cy="132115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5777470" y="2644856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6693441" y="3328010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235570" y="2644855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6223697" y="2916985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ectangle 38"/>
                <p:cNvSpPr>
                  <a:spLocks noChangeAspect="1"/>
                </p:cNvSpPr>
                <p:nvPr/>
              </p:nvSpPr>
              <p:spPr>
                <a:xfrm>
                  <a:off x="4789301" y="3051197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4719359" y="1483372"/>
                <a:ext cx="20134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Double Target</a:t>
                </a:r>
              </a:p>
            </p:txBody>
          </p:sp>
        </p:grpSp>
        <p:sp>
          <p:nvSpPr>
            <p:cNvPr id="31" name="Half Frame 30"/>
            <p:cNvSpPr/>
            <p:nvPr/>
          </p:nvSpPr>
          <p:spPr>
            <a:xfrm rot="11905935">
              <a:off x="7404149" y="248761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" name="Half Frame 31"/>
            <p:cNvSpPr/>
            <p:nvPr/>
          </p:nvSpPr>
          <p:spPr>
            <a:xfrm rot="11905935">
              <a:off x="9038718" y="2493656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8564455" y="3085686"/>
            <a:ext cx="1865254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Capacity 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Coefficient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~ C(</a:t>
            </a:r>
            <a:r>
              <a:rPr 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ight Brace 81"/>
          <p:cNvSpPr/>
          <p:nvPr/>
        </p:nvSpPr>
        <p:spPr>
          <a:xfrm>
            <a:off x="8195158" y="3482128"/>
            <a:ext cx="526211" cy="1598868"/>
          </a:xfrm>
          <a:prstGeom prst="rightBrace">
            <a:avLst>
              <a:gd name="adj1" fmla="val 43095"/>
              <a:gd name="adj2" fmla="val 4678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03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673" y="2119042"/>
            <a:ext cx="3918958" cy="213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solidFill>
                  <a:srgbClr val="00B0F0"/>
                </a:solidFill>
              </a:rPr>
              <a:t>Load</a:t>
            </a:r>
            <a:endParaRPr lang="en-US" sz="2500" b="1" dirty="0" smtClean="0">
              <a:solidFill>
                <a:srgbClr val="00B0F0"/>
              </a:solidFill>
            </a:endParaRPr>
          </a:p>
          <a:p>
            <a:r>
              <a:rPr lang="en-US" sz="2500" b="1" dirty="0" smtClean="0"/>
              <a:t>Target Present vs Absent</a:t>
            </a:r>
          </a:p>
          <a:p>
            <a:r>
              <a:rPr lang="en-US" sz="2500" b="1" dirty="0" smtClean="0"/>
              <a:t>i.e. Either less than criterion</a:t>
            </a:r>
          </a:p>
          <a:p>
            <a:endParaRPr lang="en-US" sz="2500" b="1" dirty="0" smtClean="0"/>
          </a:p>
          <a:p>
            <a:endParaRPr lang="en-US" sz="25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252628" y="4209778"/>
            <a:ext cx="2898338" cy="1942716"/>
            <a:chOff x="6160660" y="4209778"/>
            <a:chExt cx="2898338" cy="1942716"/>
          </a:xfrm>
        </p:grpSpPr>
        <p:grpSp>
          <p:nvGrpSpPr>
            <p:cNvPr id="56" name="Group 55"/>
            <p:cNvGrpSpPr/>
            <p:nvPr/>
          </p:nvGrpSpPr>
          <p:grpSpPr>
            <a:xfrm>
              <a:off x="6160660" y="4209778"/>
              <a:ext cx="2863054" cy="1942716"/>
              <a:chOff x="4235570" y="3069947"/>
              <a:chExt cx="2863054" cy="19427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235570" y="3691508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4789301" y="4097850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777470" y="3688911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6226243" y="4383533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6603715" y="4735841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6352067" y="3964119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6033312" y="3989284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6695986" y="4324815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746033" y="3069947"/>
                <a:ext cx="189000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Target</a:t>
                </a:r>
              </a:p>
            </p:txBody>
          </p:sp>
        </p:grpSp>
        <p:sp>
          <p:nvSpPr>
            <p:cNvPr id="57" name="Half Frame 56"/>
            <p:cNvSpPr/>
            <p:nvPr/>
          </p:nvSpPr>
          <p:spPr>
            <a:xfrm rot="11905935">
              <a:off x="7234677" y="463805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8628735" y="4751002"/>
              <a:ext cx="430263" cy="442759"/>
            </a:xfrm>
            <a:prstGeom prst="mathMultiply">
              <a:avLst>
                <a:gd name="adj1" fmla="val 771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52628" y="1950616"/>
            <a:ext cx="2863054" cy="1979850"/>
            <a:chOff x="6324562" y="2027504"/>
            <a:chExt cx="2863054" cy="1979850"/>
          </a:xfrm>
        </p:grpSpPr>
        <p:grpSp>
          <p:nvGrpSpPr>
            <p:cNvPr id="30" name="Group 29"/>
            <p:cNvGrpSpPr/>
            <p:nvPr/>
          </p:nvGrpSpPr>
          <p:grpSpPr>
            <a:xfrm>
              <a:off x="6324562" y="2027504"/>
              <a:ext cx="2863054" cy="1979850"/>
              <a:chOff x="4235570" y="1483372"/>
              <a:chExt cx="2863054" cy="197985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235570" y="2142066"/>
                <a:ext cx="2863054" cy="1321156"/>
                <a:chOff x="4235570" y="2644855"/>
                <a:chExt cx="2863054" cy="132115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5777470" y="2644856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6693441" y="3328010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235570" y="2644855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6223697" y="2916985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ectangle 38"/>
                <p:cNvSpPr>
                  <a:spLocks noChangeAspect="1"/>
                </p:cNvSpPr>
                <p:nvPr/>
              </p:nvSpPr>
              <p:spPr>
                <a:xfrm>
                  <a:off x="4789301" y="3051197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4719359" y="1483372"/>
                <a:ext cx="20134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Double Target</a:t>
                </a:r>
              </a:p>
            </p:txBody>
          </p:sp>
        </p:grpSp>
        <p:sp>
          <p:nvSpPr>
            <p:cNvPr id="31" name="Half Frame 30"/>
            <p:cNvSpPr/>
            <p:nvPr/>
          </p:nvSpPr>
          <p:spPr>
            <a:xfrm rot="11905935">
              <a:off x="7404149" y="248761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" name="Half Frame 31"/>
            <p:cNvSpPr/>
            <p:nvPr/>
          </p:nvSpPr>
          <p:spPr>
            <a:xfrm rot="11905935">
              <a:off x="9038718" y="2493656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8564455" y="3085686"/>
            <a:ext cx="1865254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Capacity 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Coefficient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~ C(</a:t>
            </a:r>
            <a:r>
              <a:rPr 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ight Brace 81"/>
          <p:cNvSpPr/>
          <p:nvPr/>
        </p:nvSpPr>
        <p:spPr>
          <a:xfrm>
            <a:off x="8195158" y="3482128"/>
            <a:ext cx="526211" cy="1598868"/>
          </a:xfrm>
          <a:prstGeom prst="rightBrace">
            <a:avLst>
              <a:gd name="adj1" fmla="val 43095"/>
              <a:gd name="adj2" fmla="val 4678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94" y="1690690"/>
            <a:ext cx="4973106" cy="496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4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The Question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859121"/>
            <a:ext cx="12192000" cy="337581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5339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Which Queue is Shortest?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10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673" y="2119042"/>
            <a:ext cx="3918958" cy="21390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solidFill>
                  <a:srgbClr val="00B0F0"/>
                </a:solidFill>
              </a:rPr>
              <a:t>Load</a:t>
            </a:r>
            <a:endParaRPr lang="en-US" sz="2500" b="1" dirty="0" smtClean="0">
              <a:solidFill>
                <a:srgbClr val="00B0F0"/>
              </a:solidFill>
            </a:endParaRPr>
          </a:p>
          <a:p>
            <a:r>
              <a:rPr lang="en-US" sz="2500" b="1" dirty="0" smtClean="0"/>
              <a:t>Target Present vs Absent</a:t>
            </a:r>
          </a:p>
          <a:p>
            <a:r>
              <a:rPr lang="en-US" sz="2500" b="1" dirty="0" smtClean="0"/>
              <a:t>i.e. Either less than criterion</a:t>
            </a:r>
          </a:p>
          <a:p>
            <a:endParaRPr lang="en-US" sz="2500" b="1" dirty="0" smtClean="0"/>
          </a:p>
          <a:p>
            <a:endParaRPr lang="en-US" sz="25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252628" y="4209778"/>
            <a:ext cx="2898338" cy="1942716"/>
            <a:chOff x="6160660" y="4209778"/>
            <a:chExt cx="2898338" cy="1942716"/>
          </a:xfrm>
        </p:grpSpPr>
        <p:grpSp>
          <p:nvGrpSpPr>
            <p:cNvPr id="56" name="Group 55"/>
            <p:cNvGrpSpPr/>
            <p:nvPr/>
          </p:nvGrpSpPr>
          <p:grpSpPr>
            <a:xfrm>
              <a:off x="6160660" y="4209778"/>
              <a:ext cx="2863054" cy="1942716"/>
              <a:chOff x="4235570" y="3069947"/>
              <a:chExt cx="2863054" cy="1942716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4235570" y="3691508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4789301" y="4097850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5777470" y="3688911"/>
                <a:ext cx="1321154" cy="132115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6226243" y="4383533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6603715" y="4735841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6352067" y="3964119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6033312" y="3989284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6695986" y="4324815"/>
                <a:ext cx="64646" cy="64646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746033" y="3069947"/>
                <a:ext cx="189000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Target</a:t>
                </a:r>
              </a:p>
            </p:txBody>
          </p:sp>
        </p:grpSp>
        <p:sp>
          <p:nvSpPr>
            <p:cNvPr id="57" name="Half Frame 56"/>
            <p:cNvSpPr/>
            <p:nvPr/>
          </p:nvSpPr>
          <p:spPr>
            <a:xfrm rot="11905935">
              <a:off x="7234677" y="463805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8628735" y="4751002"/>
              <a:ext cx="430263" cy="442759"/>
            </a:xfrm>
            <a:prstGeom prst="mathMultiply">
              <a:avLst>
                <a:gd name="adj1" fmla="val 7715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252628" y="1950616"/>
            <a:ext cx="2863054" cy="1979850"/>
            <a:chOff x="6324562" y="2027504"/>
            <a:chExt cx="2863054" cy="1979850"/>
          </a:xfrm>
        </p:grpSpPr>
        <p:grpSp>
          <p:nvGrpSpPr>
            <p:cNvPr id="30" name="Group 29"/>
            <p:cNvGrpSpPr/>
            <p:nvPr/>
          </p:nvGrpSpPr>
          <p:grpSpPr>
            <a:xfrm>
              <a:off x="6324562" y="2027504"/>
              <a:ext cx="2863054" cy="1979850"/>
              <a:chOff x="4235570" y="1483372"/>
              <a:chExt cx="2863054" cy="1979850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4235570" y="2142066"/>
                <a:ext cx="2863054" cy="1321156"/>
                <a:chOff x="4235570" y="2644855"/>
                <a:chExt cx="2863054" cy="1321156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5777470" y="2644856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Rectangle 35"/>
                <p:cNvSpPr>
                  <a:spLocks noChangeAspect="1"/>
                </p:cNvSpPr>
                <p:nvPr/>
              </p:nvSpPr>
              <p:spPr>
                <a:xfrm>
                  <a:off x="6693441" y="3328010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4235570" y="2644855"/>
                  <a:ext cx="1321154" cy="132115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ectangle 37"/>
                <p:cNvSpPr>
                  <a:spLocks noChangeAspect="1"/>
                </p:cNvSpPr>
                <p:nvPr/>
              </p:nvSpPr>
              <p:spPr>
                <a:xfrm>
                  <a:off x="6223697" y="2916985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ectangle 38"/>
                <p:cNvSpPr>
                  <a:spLocks noChangeAspect="1"/>
                </p:cNvSpPr>
                <p:nvPr/>
              </p:nvSpPr>
              <p:spPr>
                <a:xfrm>
                  <a:off x="4789301" y="3051197"/>
                  <a:ext cx="64646" cy="64646"/>
                </a:xfrm>
                <a:prstGeom prst="rect">
                  <a:avLst/>
                </a:prstGeom>
                <a:solidFill>
                  <a:srgbClr val="929292"/>
                </a:solidFill>
                <a:ln>
                  <a:solidFill>
                    <a:srgbClr val="92929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135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4719359" y="1483372"/>
                <a:ext cx="201343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25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Double Target</a:t>
                </a:r>
              </a:p>
            </p:txBody>
          </p:sp>
        </p:grpSp>
        <p:sp>
          <p:nvSpPr>
            <p:cNvPr id="31" name="Half Frame 30"/>
            <p:cNvSpPr/>
            <p:nvPr/>
          </p:nvSpPr>
          <p:spPr>
            <a:xfrm rot="11905935">
              <a:off x="7404149" y="2487618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32" name="Half Frame 31"/>
            <p:cNvSpPr/>
            <p:nvPr/>
          </p:nvSpPr>
          <p:spPr>
            <a:xfrm rot="11905935">
              <a:off x="9038718" y="2493656"/>
              <a:ext cx="120631" cy="517585"/>
            </a:xfrm>
            <a:prstGeom prst="halfFrame">
              <a:avLst>
                <a:gd name="adj1" fmla="val 47715"/>
                <a:gd name="adj2" fmla="val 18045"/>
              </a:avLst>
            </a:prstGeom>
            <a:solidFill>
              <a:srgbClr val="17FF05"/>
            </a:solidFill>
            <a:ln>
              <a:solidFill>
                <a:srgbClr val="17FF0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8564455" y="3085686"/>
            <a:ext cx="2845651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Capacity </a:t>
            </a: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Coefficient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~ C(</a:t>
            </a:r>
            <a:r>
              <a:rPr 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&lt; 1 Limited Capacity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1 Unlimited C.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ight Brace 81"/>
          <p:cNvSpPr/>
          <p:nvPr/>
        </p:nvSpPr>
        <p:spPr>
          <a:xfrm>
            <a:off x="8195158" y="3482128"/>
            <a:ext cx="526211" cy="1598868"/>
          </a:xfrm>
          <a:prstGeom prst="rightBrace">
            <a:avLst>
              <a:gd name="adj1" fmla="val 43095"/>
              <a:gd name="adj2" fmla="val 4678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02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8200" y="1614978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Procedure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57673" y="2119042"/>
            <a:ext cx="3728778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500" b="1" dirty="0" smtClean="0">
              <a:solidFill>
                <a:srgbClr val="00B0F0"/>
              </a:solidFill>
            </a:endParaRPr>
          </a:p>
          <a:p>
            <a:endParaRPr lang="en-US" sz="2500" b="1" dirty="0" smtClean="0"/>
          </a:p>
          <a:p>
            <a:endParaRPr lang="en-US" sz="2500" b="1" dirty="0"/>
          </a:p>
          <a:p>
            <a:endParaRPr lang="en-US" sz="2500" b="1" dirty="0" smtClean="0"/>
          </a:p>
          <a:p>
            <a:endParaRPr lang="en-US" sz="2500" b="1" dirty="0"/>
          </a:p>
          <a:p>
            <a:r>
              <a:rPr lang="en-US" sz="3300" b="1" dirty="0" smtClean="0">
                <a:solidFill>
                  <a:srgbClr val="FF0000"/>
                </a:solidFill>
              </a:rPr>
              <a:t>Salience</a:t>
            </a:r>
          </a:p>
          <a:p>
            <a:r>
              <a:rPr lang="en-US" sz="2500" b="1" dirty="0" smtClean="0"/>
              <a:t>Numerical Distance Effect</a:t>
            </a:r>
          </a:p>
          <a:p>
            <a:r>
              <a:rPr lang="en-US" sz="2500" b="1" dirty="0" smtClean="0"/>
              <a:t>i.e. Distance from criterion</a:t>
            </a:r>
            <a:endParaRPr lang="en-AU" sz="2500" b="1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879354" y="3378314"/>
            <a:ext cx="3759446" cy="2857043"/>
            <a:chOff x="6225396" y="3471792"/>
            <a:chExt cx="3261356" cy="2478514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6225396" y="4020652"/>
              <a:ext cx="3261356" cy="1504953"/>
              <a:chOff x="6502389" y="2976169"/>
              <a:chExt cx="2417323" cy="111547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7804240" y="2976170"/>
                <a:ext cx="1115472" cy="111547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Rectangle 29"/>
              <p:cNvSpPr>
                <a:spLocks noChangeAspect="1"/>
              </p:cNvSpPr>
              <p:nvPr/>
            </p:nvSpPr>
            <p:spPr>
              <a:xfrm>
                <a:off x="8577610" y="3552968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502389" y="2976169"/>
                <a:ext cx="1115472" cy="111547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8180997" y="3205933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6969913" y="3319250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Rectangle 7"/>
            <p:cNvSpPr>
              <a:spLocks noChangeAspect="1"/>
            </p:cNvSpPr>
            <p:nvPr/>
          </p:nvSpPr>
          <p:spPr>
            <a:xfrm>
              <a:off x="7054002" y="3471792"/>
              <a:ext cx="1767757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00B0F0"/>
                  </a:solidFill>
                </a:rPr>
                <a:t>Double Target</a:t>
              </a:r>
              <a:endParaRPr lang="en-AU" sz="2500" dirty="0"/>
            </a:p>
          </p:txBody>
        </p:sp>
        <p:sp>
          <p:nvSpPr>
            <p:cNvPr id="48" name="Rectangle 47"/>
            <p:cNvSpPr>
              <a:spLocks noChangeAspect="1"/>
            </p:cNvSpPr>
            <p:nvPr/>
          </p:nvSpPr>
          <p:spPr>
            <a:xfrm>
              <a:off x="6643482" y="5536457"/>
              <a:ext cx="684464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FF0000"/>
                  </a:solidFill>
                </a:rPr>
                <a:t>High</a:t>
              </a:r>
              <a:endParaRPr lang="en-AU" sz="2500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9"/>
            <p:cNvSpPr>
              <a:spLocks noChangeAspect="1"/>
            </p:cNvSpPr>
            <p:nvPr/>
          </p:nvSpPr>
          <p:spPr>
            <a:xfrm>
              <a:off x="8423389" y="5533612"/>
              <a:ext cx="635236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FF0000"/>
                  </a:solidFill>
                </a:rPr>
                <a:t>Low</a:t>
              </a:r>
              <a:endParaRPr lang="en-AU" sz="25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686451" y="1957421"/>
            <a:ext cx="639099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Numerical Distance Effect:</a:t>
            </a:r>
          </a:p>
          <a:p>
            <a:r>
              <a:rPr lang="en-US" sz="2200" dirty="0" smtClean="0"/>
              <a:t>Closer item sets (i.e. 2 vs. criterion 3) are harder to compare than items further apart (i.e. 1 vs. criterion 3)</a:t>
            </a:r>
            <a:endParaRPr lang="en-US" sz="2200" dirty="0"/>
          </a:p>
        </p:txBody>
      </p:sp>
      <p:sp>
        <p:nvSpPr>
          <p:cNvPr id="39" name="Rectangle 38"/>
          <p:cNvSpPr/>
          <p:nvPr/>
        </p:nvSpPr>
        <p:spPr>
          <a:xfrm>
            <a:off x="5702242" y="3249954"/>
            <a:ext cx="4287328" cy="3114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5879354" y="3363666"/>
            <a:ext cx="3759446" cy="2868412"/>
            <a:chOff x="6225396" y="3461929"/>
            <a:chExt cx="3261356" cy="2488377"/>
          </a:xfrm>
        </p:grpSpPr>
        <p:grpSp>
          <p:nvGrpSpPr>
            <p:cNvPr id="18" name="Group 17"/>
            <p:cNvGrpSpPr>
              <a:grpSpLocks noChangeAspect="1"/>
            </p:cNvGrpSpPr>
            <p:nvPr/>
          </p:nvGrpSpPr>
          <p:grpSpPr>
            <a:xfrm>
              <a:off x="6225396" y="4020652"/>
              <a:ext cx="3261356" cy="1504953"/>
              <a:chOff x="6502389" y="2976169"/>
              <a:chExt cx="2417323" cy="1115474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7804240" y="2976170"/>
                <a:ext cx="1115472" cy="111547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Rectangle 22"/>
              <p:cNvSpPr>
                <a:spLocks noChangeAspect="1"/>
              </p:cNvSpPr>
              <p:nvPr/>
            </p:nvSpPr>
            <p:spPr>
              <a:xfrm>
                <a:off x="8577610" y="3552968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502389" y="2976169"/>
                <a:ext cx="1115472" cy="111547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Rectangle 25"/>
              <p:cNvSpPr>
                <a:spLocks noChangeAspect="1"/>
              </p:cNvSpPr>
              <p:nvPr/>
            </p:nvSpPr>
            <p:spPr>
              <a:xfrm>
                <a:off x="8180997" y="3205933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Rectangle 26"/>
              <p:cNvSpPr>
                <a:spLocks noChangeAspect="1"/>
              </p:cNvSpPr>
              <p:nvPr/>
            </p:nvSpPr>
            <p:spPr>
              <a:xfrm>
                <a:off x="6969913" y="3319250"/>
                <a:ext cx="54582" cy="54582"/>
              </a:xfrm>
              <a:prstGeom prst="rect">
                <a:avLst/>
              </a:prstGeom>
              <a:solidFill>
                <a:srgbClr val="929292"/>
              </a:solidFill>
              <a:ln>
                <a:solidFill>
                  <a:srgbClr val="9292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35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Rectangle 18"/>
            <p:cNvSpPr>
              <a:spLocks noChangeAspect="1"/>
            </p:cNvSpPr>
            <p:nvPr/>
          </p:nvSpPr>
          <p:spPr>
            <a:xfrm>
              <a:off x="6801001" y="3461929"/>
              <a:ext cx="2191062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00B0F0"/>
                  </a:solidFill>
                </a:rPr>
                <a:t>Double Distractor</a:t>
              </a:r>
              <a:endParaRPr lang="en-AU" sz="2500" dirty="0"/>
            </a:p>
          </p:txBody>
        </p:sp>
        <p:sp>
          <p:nvSpPr>
            <p:cNvPr id="20" name="Rectangle 19"/>
            <p:cNvSpPr>
              <a:spLocks noChangeAspect="1"/>
            </p:cNvSpPr>
            <p:nvPr/>
          </p:nvSpPr>
          <p:spPr>
            <a:xfrm>
              <a:off x="6643482" y="5536457"/>
              <a:ext cx="635236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FF0000"/>
                  </a:solidFill>
                </a:rPr>
                <a:t>Low</a:t>
              </a:r>
              <a:endParaRPr lang="en-AU" sz="2500" dirty="0">
                <a:solidFill>
                  <a:srgbClr val="FF0000"/>
                </a:solidFill>
              </a:endParaRPr>
            </a:p>
          </p:txBody>
        </p:sp>
        <p:sp>
          <p:nvSpPr>
            <p:cNvPr id="21" name="Rectangle 20"/>
            <p:cNvSpPr>
              <a:spLocks noChangeAspect="1"/>
            </p:cNvSpPr>
            <p:nvPr/>
          </p:nvSpPr>
          <p:spPr>
            <a:xfrm>
              <a:off x="8423389" y="5533612"/>
              <a:ext cx="684464" cy="413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500" b="1" dirty="0" smtClean="0">
                  <a:solidFill>
                    <a:srgbClr val="FF0000"/>
                  </a:solidFill>
                </a:rPr>
                <a:t>High</a:t>
              </a:r>
              <a:endParaRPr lang="en-AU" sz="25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9" name="Rectangle 28"/>
          <p:cNvSpPr>
            <a:spLocks noChangeAspect="1"/>
          </p:cNvSpPr>
          <p:nvPr/>
        </p:nvSpPr>
        <p:spPr>
          <a:xfrm>
            <a:off x="6395781" y="5357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>
            <a:spLocks noChangeAspect="1"/>
          </p:cNvSpPr>
          <p:nvPr/>
        </p:nvSpPr>
        <p:spPr>
          <a:xfrm>
            <a:off x="7157781" y="5230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7157781" y="4468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>
            <a:spLocks noChangeAspect="1"/>
          </p:cNvSpPr>
          <p:nvPr/>
        </p:nvSpPr>
        <p:spPr>
          <a:xfrm>
            <a:off x="8427781" y="5357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>
            <a:spLocks noChangeAspect="1"/>
          </p:cNvSpPr>
          <p:nvPr/>
        </p:nvSpPr>
        <p:spPr>
          <a:xfrm>
            <a:off x="9189781" y="4341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>
            <a:spLocks noChangeAspect="1"/>
          </p:cNvSpPr>
          <p:nvPr/>
        </p:nvSpPr>
        <p:spPr>
          <a:xfrm>
            <a:off x="8808781" y="4976360"/>
            <a:ext cx="84886" cy="8488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945341" y="1739270"/>
            <a:ext cx="3629300" cy="4872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Exhaustive</a:t>
            </a:r>
            <a:endParaRPr lang="en-AU" sz="187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93457" y="1739270"/>
            <a:ext cx="3207523" cy="48727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Serial Self-Terminating</a:t>
            </a:r>
            <a:endParaRPr lang="en-AU" sz="187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" y="1634871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49" y="2245783"/>
            <a:ext cx="8223788" cy="44290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27099" y="4463078"/>
            <a:ext cx="6135883" cy="237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969" y="4319659"/>
            <a:ext cx="922176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Exhaustive </a:t>
            </a:r>
            <a:r>
              <a:rPr lang="en-US" sz="17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Self-Terminating  </a:t>
            </a:r>
            <a:r>
              <a:rPr lang="en-US" sz="17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Coactive</a:t>
            </a:r>
            <a:endParaRPr lang="en-AU" sz="172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97392" y="2171571"/>
            <a:ext cx="6354497" cy="3808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7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Exhaustive </a:t>
            </a:r>
            <a:r>
              <a:rPr lang="en-US" sz="17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725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1725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Self-Terminating</a:t>
            </a:r>
            <a:endParaRPr lang="en-AU" sz="1725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5091" y="1685930"/>
            <a:ext cx="9874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Survivor Interaction Contrast (SIC) = HH – HL – LH – LL for AB and </a:t>
            </a:r>
            <a:r>
              <a:rPr lang="en-AU" sz="200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∅∅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trials</a:t>
            </a:r>
            <a:endParaRPr lang="en-AU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 – Salience</a:t>
            </a:r>
            <a:endParaRPr lang="en-A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04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</a:t>
            </a:r>
            <a:endParaRPr lang="en-AU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424888"/>
              </p:ext>
            </p:extLst>
          </p:nvPr>
        </p:nvGraphicFramePr>
        <p:xfrm>
          <a:off x="838200" y="1535900"/>
          <a:ext cx="10629138" cy="5018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216658"/>
                <a:gridCol w="2103120"/>
                <a:gridCol w="2103120"/>
                <a:gridCol w="2103120"/>
              </a:tblGrid>
              <a:tr h="10955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Enumeration Process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Manipulation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Measure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Predicted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Outcome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</a:tr>
              <a:tr h="8894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Load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Capacity</a:t>
                      </a:r>
                      <a:r>
                        <a:rPr lang="en-US" sz="2800" b="0" baseline="0" dirty="0" smtClean="0"/>
                        <a:t> Coefficient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=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?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50567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(Target)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Survivor</a:t>
                      </a:r>
                      <a:r>
                        <a:rPr lang="en-US" sz="2800" b="0" baseline="0" dirty="0" smtClean="0"/>
                        <a:t> Interaction Contrast (SIC)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?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49551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Counting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(Distractor)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SIC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?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566" y="3571430"/>
            <a:ext cx="1362247" cy="14520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566" y="5133974"/>
            <a:ext cx="1422832" cy="13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6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634871"/>
            <a:ext cx="10515600" cy="504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prstClr val="white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6569" y="1646763"/>
            <a:ext cx="27767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Experiments:</a:t>
            </a:r>
            <a:endParaRPr lang="en-AU" sz="35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923840" y="3712092"/>
            <a:ext cx="37112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1   2   </a:t>
            </a:r>
            <a:r>
              <a:rPr lang="en-US" sz="5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 </a:t>
            </a:r>
            <a:r>
              <a:rPr lang="en-US" sz="5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4   5</a:t>
            </a:r>
            <a:endParaRPr lang="en-AU" sz="5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817104" y="2203243"/>
            <a:ext cx="878958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Targets</a:t>
            </a:r>
            <a:r>
              <a:rPr lang="en-US" sz="35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Criterion		</a:t>
            </a:r>
            <a:r>
              <a:rPr lang="en-US" sz="35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Distractors</a:t>
            </a:r>
            <a:endParaRPr lang="en-AU" sz="3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 flipV="1">
            <a:off x="1039322" y="2827994"/>
            <a:ext cx="10104272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05558" y="4900009"/>
            <a:ext cx="835479" cy="83547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8946" y="4900009"/>
            <a:ext cx="835479" cy="83547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6345154" y="5259708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5158193" y="5332026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80633" y="4900009"/>
            <a:ext cx="835479" cy="83547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03871" y="4900008"/>
            <a:ext cx="835479" cy="83547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4861134" y="5072099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3954042" y="5156973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6525511" y="4999781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6509598" y="5493112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838485" y="5339278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7464431" y="5339278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7703139" y="5562072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7544000" y="5074046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7342424" y="5089960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7761490" y="5302145"/>
            <a:ext cx="40881" cy="40881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746537" y="4662355"/>
            <a:ext cx="5664" cy="337426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49505" y="3483333"/>
            <a:ext cx="5281545" cy="23648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/>
          <p:cNvSpPr txBox="1"/>
          <p:nvPr/>
        </p:nvSpPr>
        <p:spPr>
          <a:xfrm>
            <a:off x="2317713" y="3193508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Exp1: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1   2   </a:t>
            </a:r>
            <a:r>
              <a:rPr lang="en-US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 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4   5</a:t>
            </a:r>
            <a:endParaRPr lang="en-AU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11518" y="4012842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Exp2: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2   3   </a:t>
            </a:r>
            <a:r>
              <a:rPr lang="en-US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5   6</a:t>
            </a:r>
            <a:endParaRPr lang="en-AU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36913" y="4779017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Exp3: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3   4   </a:t>
            </a:r>
            <a:r>
              <a:rPr lang="en-US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 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6   7</a:t>
            </a:r>
            <a:endParaRPr lang="en-AU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208697" y="5488987"/>
            <a:ext cx="5109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Exp4: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4   5   </a:t>
            </a:r>
            <a:r>
              <a:rPr lang="en-US" sz="4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  </a:t>
            </a:r>
            <a:r>
              <a:rPr lang="en-US" sz="4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7   8</a:t>
            </a:r>
            <a:endParaRPr lang="en-AU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5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/>
      <p:bldP spid="37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AU" sz="3300" dirty="0" smtClean="0">
                <a:solidFill>
                  <a:schemeClr val="bg1"/>
                </a:solidFill>
              </a:rPr>
              <a:t>Experiment 1.1 – 1.4</a:t>
            </a:r>
          </a:p>
          <a:p>
            <a:endParaRPr lang="en-AU" sz="3300" dirty="0">
              <a:solidFill>
                <a:schemeClr val="bg1"/>
              </a:solidFill>
            </a:endParaRPr>
          </a:p>
          <a:p>
            <a:r>
              <a:rPr lang="en-AU" sz="3300" dirty="0" smtClean="0">
                <a:solidFill>
                  <a:schemeClr val="bg1"/>
                </a:solidFill>
              </a:rPr>
              <a:t>500ms Display Time</a:t>
            </a:r>
          </a:p>
          <a:p>
            <a:endParaRPr lang="en-AU" sz="3300" dirty="0">
              <a:solidFill>
                <a:schemeClr val="bg1"/>
              </a:solidFill>
            </a:endParaRPr>
          </a:p>
          <a:p>
            <a:r>
              <a:rPr lang="en-AU" sz="3300" dirty="0" smtClean="0">
                <a:solidFill>
                  <a:schemeClr val="bg1"/>
                </a:solidFill>
              </a:rPr>
              <a:t>Sub-experiments N = 10</a:t>
            </a:r>
            <a:endParaRPr lang="en-AU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24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64" y="789317"/>
            <a:ext cx="7291200" cy="54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Capacity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389581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 Unlimited Capacity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C(</a:t>
            </a:r>
            <a:r>
              <a:rPr lang="en-US" sz="2400" b="1" i="1" dirty="0" smtClean="0">
                <a:solidFill>
                  <a:schemeClr val="bg1"/>
                </a:solidFill>
              </a:rPr>
              <a:t>t</a:t>
            </a:r>
            <a:r>
              <a:rPr lang="en-US" sz="2400" b="1" dirty="0" smtClean="0">
                <a:solidFill>
                  <a:schemeClr val="bg1"/>
                </a:solidFill>
              </a:rPr>
              <a:t>) = 1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6424" y="3363437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>
                <a:solidFill>
                  <a:prstClr val="white"/>
                </a:solidFill>
              </a:rPr>
              <a:t>Outcome: Limited Capacity</a:t>
            </a:r>
          </a:p>
          <a:p>
            <a:pPr lvl="0"/>
            <a:r>
              <a:rPr lang="en-US" sz="2400" b="1" dirty="0">
                <a:solidFill>
                  <a:prstClr val="white"/>
                </a:solidFill>
              </a:rPr>
              <a:t>C(</a:t>
            </a:r>
            <a:r>
              <a:rPr lang="en-US" sz="2400" b="1" i="1" dirty="0">
                <a:solidFill>
                  <a:prstClr val="white"/>
                </a:solidFill>
              </a:rPr>
              <a:t>t</a:t>
            </a:r>
            <a:r>
              <a:rPr lang="en-US" sz="2400" b="1" dirty="0">
                <a:solidFill>
                  <a:prstClr val="white"/>
                </a:solidFill>
              </a:rPr>
              <a:t>) &lt; </a:t>
            </a:r>
            <a:r>
              <a:rPr lang="en-US" sz="2400" b="1" dirty="0" smtClean="0">
                <a:solidFill>
                  <a:prstClr val="white"/>
                </a:solidFill>
              </a:rPr>
              <a:t>1</a:t>
            </a:r>
          </a:p>
          <a:p>
            <a:pPr lvl="0"/>
            <a:endParaRPr lang="en-US" sz="2400" b="1" dirty="0">
              <a:solidFill>
                <a:prstClr val="white"/>
              </a:solidFill>
            </a:endParaRPr>
          </a:p>
          <a:p>
            <a:pPr lvl="0"/>
            <a:r>
              <a:rPr lang="en-US" sz="2400" b="1" dirty="0" err="1" smtClean="0">
                <a:solidFill>
                  <a:prstClr val="white"/>
                </a:solidFill>
              </a:rPr>
              <a:t>Subitizing</a:t>
            </a:r>
            <a:r>
              <a:rPr lang="en-US" sz="2400" b="1" dirty="0" smtClean="0">
                <a:solidFill>
                  <a:prstClr val="white"/>
                </a:solidFill>
              </a:rPr>
              <a:t> is not effortless</a:t>
            </a:r>
            <a:endParaRPr lang="en-AU" sz="2400" dirty="0">
              <a:solidFill>
                <a:prstClr val="black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353464" y="789317"/>
            <a:ext cx="3705600" cy="2779200"/>
            <a:chOff x="4353464" y="789317"/>
            <a:chExt cx="3705600" cy="27792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464" y="789317"/>
              <a:ext cx="3705600" cy="27792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392402" y="1083329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1-2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939064" y="789317"/>
            <a:ext cx="3705600" cy="2779200"/>
            <a:chOff x="7939064" y="789317"/>
            <a:chExt cx="3705600" cy="277920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064" y="789317"/>
              <a:ext cx="3705600" cy="2779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9098002" y="1083328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2-3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939064" y="3568517"/>
            <a:ext cx="3705600" cy="2779200"/>
            <a:chOff x="7939064" y="3568517"/>
            <a:chExt cx="3705600" cy="27792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9064" y="3568517"/>
              <a:ext cx="3705600" cy="277920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9102212" y="3817299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4-5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53464" y="3568517"/>
            <a:ext cx="3705600" cy="2779200"/>
            <a:chOff x="4353464" y="3568517"/>
            <a:chExt cx="3705600" cy="2779200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464" y="3568517"/>
              <a:ext cx="3705600" cy="277920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5392402" y="3817299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3-4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17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Architecture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1487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Predicted: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206" y="451963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 smtClean="0">
                <a:solidFill>
                  <a:prstClr val="white"/>
                </a:solidFill>
              </a:rPr>
              <a:t>Outcome:</a:t>
            </a:r>
            <a:endParaRPr lang="en-AU" sz="24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64" y="788400"/>
            <a:ext cx="7411200" cy="555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64" y="788400"/>
            <a:ext cx="3705600" cy="277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64" y="788400"/>
            <a:ext cx="3705600" cy="2779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64" y="3567600"/>
            <a:ext cx="3705600" cy="2779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064" y="3567600"/>
            <a:ext cx="3705600" cy="2779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27406" y="956791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1-2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33006" y="956790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2-3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133006" y="3812786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4-5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23196" y="3812786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3-4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1082" y="1690688"/>
            <a:ext cx="2218577" cy="230421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1081" y="4169763"/>
            <a:ext cx="2218577" cy="230141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092469" y="1293355"/>
            <a:ext cx="4938725" cy="4154272"/>
            <a:chOff x="7092469" y="1293355"/>
            <a:chExt cx="4938725" cy="415427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2469" y="1293355"/>
              <a:ext cx="1325578" cy="137507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98336" y="1293355"/>
              <a:ext cx="1325578" cy="137507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05616" y="4072555"/>
              <a:ext cx="1325578" cy="137507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99749" y="3990875"/>
              <a:ext cx="1325578" cy="1375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563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69" y="788399"/>
            <a:ext cx="7405932" cy="5554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Architecture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1487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Predicted: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206" y="451963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 smtClean="0">
                <a:solidFill>
                  <a:prstClr val="white"/>
                </a:solidFill>
              </a:rPr>
              <a:t>Outcome:</a:t>
            </a:r>
            <a:endParaRPr lang="en-AU" sz="2400" dirty="0">
              <a:solidFill>
                <a:prstClr val="black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352400" y="788400"/>
            <a:ext cx="3705600" cy="2779200"/>
            <a:chOff x="4352400" y="788400"/>
            <a:chExt cx="3705600" cy="2779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400" y="788400"/>
              <a:ext cx="3705600" cy="27792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326928" y="913626"/>
              <a:ext cx="2190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Distractors 4-5*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56901" y="788400"/>
            <a:ext cx="3705600" cy="2779200"/>
            <a:chOff x="8056901" y="788400"/>
            <a:chExt cx="3705600" cy="2779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901" y="788400"/>
              <a:ext cx="3705600" cy="2779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9032528" y="913625"/>
              <a:ext cx="2190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Distractors 5-6*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51301" y="3567600"/>
            <a:ext cx="3705600" cy="2779200"/>
            <a:chOff x="4351301" y="3567600"/>
            <a:chExt cx="3705600" cy="2779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1301" y="3567600"/>
              <a:ext cx="3705600" cy="277920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326928" y="3768306"/>
              <a:ext cx="2190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Distractors 6-7*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56901" y="3567600"/>
            <a:ext cx="3705600" cy="2779200"/>
            <a:chOff x="8056901" y="3567600"/>
            <a:chExt cx="3705600" cy="277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901" y="3567600"/>
              <a:ext cx="3705600" cy="277920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9032528" y="3768305"/>
              <a:ext cx="20367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Distractors 7-8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7810" y="1644998"/>
            <a:ext cx="2217999" cy="215520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619695" y="1193716"/>
            <a:ext cx="10411499" cy="4750898"/>
            <a:chOff x="1619695" y="1193716"/>
            <a:chExt cx="10411499" cy="475089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35156" y="4170465"/>
              <a:ext cx="1416145" cy="177414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05616" y="4072555"/>
              <a:ext cx="1325578" cy="137507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21236" y="1234031"/>
              <a:ext cx="1312827" cy="152888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91922" y="1193716"/>
              <a:ext cx="1312827" cy="152888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1794" y="4013231"/>
              <a:ext cx="1312827" cy="152888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9695" y="4174417"/>
              <a:ext cx="1312827" cy="1770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43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Architecture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1487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Predicted: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2206" y="4519637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 smtClean="0">
                <a:solidFill>
                  <a:prstClr val="white"/>
                </a:solidFill>
              </a:rPr>
              <a:t>Outcome:</a:t>
            </a:r>
            <a:endParaRPr lang="en-AU" sz="2400" dirty="0">
              <a:solidFill>
                <a:prstClr val="black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10" y="1644998"/>
            <a:ext cx="2217999" cy="21552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156" y="4170465"/>
            <a:ext cx="1416145" cy="177414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95" y="4174417"/>
            <a:ext cx="1312827" cy="177019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332208" y="2006390"/>
            <a:ext cx="3704400" cy="2779200"/>
            <a:chOff x="4527959" y="1764235"/>
            <a:chExt cx="3704400" cy="2779200"/>
          </a:xfrm>
        </p:grpSpPr>
        <p:grpSp>
          <p:nvGrpSpPr>
            <p:cNvPr id="35" name="Group 34"/>
            <p:cNvGrpSpPr/>
            <p:nvPr/>
          </p:nvGrpSpPr>
          <p:grpSpPr>
            <a:xfrm>
              <a:off x="4527959" y="1764235"/>
              <a:ext cx="3704400" cy="2779200"/>
              <a:chOff x="8056901" y="3567600"/>
              <a:chExt cx="3705600" cy="2779200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6901" y="3567600"/>
                <a:ext cx="3705600" cy="2779200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9032528" y="3768305"/>
                <a:ext cx="20367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/>
                  <a:t>Distractors 7-8</a:t>
                </a:r>
                <a:endParaRPr lang="en-US" sz="2400" b="1" dirty="0" smtClean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1265" y="2299674"/>
              <a:ext cx="1325578" cy="137507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4579718" y="2006390"/>
            <a:ext cx="3705600" cy="2779200"/>
            <a:chOff x="8232359" y="1764235"/>
            <a:chExt cx="3705600" cy="277920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359" y="1764235"/>
              <a:ext cx="3705600" cy="277920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9395507" y="2013017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4-5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4703477" y="5057539"/>
            <a:ext cx="695664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000" dirty="0" smtClean="0">
                <a:solidFill>
                  <a:prstClr val="white"/>
                </a:solidFill>
              </a:rPr>
              <a:t>Also see...</a:t>
            </a:r>
          </a:p>
          <a:p>
            <a:r>
              <a:rPr lang="en-AU" sz="3000" dirty="0" smtClean="0">
                <a:solidFill>
                  <a:prstClr val="white"/>
                </a:solidFill>
              </a:rPr>
              <a:t>Heathcote, </a:t>
            </a:r>
            <a:r>
              <a:rPr lang="en-AU" sz="3000" dirty="0" err="1" smtClean="0">
                <a:solidFill>
                  <a:prstClr val="white"/>
                </a:solidFill>
              </a:rPr>
              <a:t>Bushmakin</a:t>
            </a:r>
            <a:r>
              <a:rPr lang="en-AU" sz="3000" dirty="0" smtClean="0">
                <a:solidFill>
                  <a:prstClr val="white"/>
                </a:solidFill>
              </a:rPr>
              <a:t> &amp; </a:t>
            </a:r>
            <a:r>
              <a:rPr lang="en-AU" sz="3000" dirty="0" err="1" smtClean="0">
                <a:solidFill>
                  <a:prstClr val="white"/>
                </a:solidFill>
              </a:rPr>
              <a:t>Eidels</a:t>
            </a:r>
            <a:r>
              <a:rPr lang="en-AU" sz="3000" dirty="0" smtClean="0">
                <a:solidFill>
                  <a:prstClr val="white"/>
                </a:solidFill>
              </a:rPr>
              <a:t> (submitted)</a:t>
            </a:r>
            <a:endParaRPr lang="en-AU" sz="3000" dirty="0"/>
          </a:p>
        </p:txBody>
      </p:sp>
    </p:spTree>
    <p:extLst>
      <p:ext uri="{BB962C8B-B14F-4D97-AF65-F5344CB8AC3E}">
        <p14:creationId xmlns:p14="http://schemas.microsoft.com/office/powerpoint/2010/main" val="32605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Processing System – Integrates processing channels</a:t>
            </a:r>
            <a:endParaRPr lang="en-US" sz="3300" dirty="0" smtClean="0">
              <a:solidFill>
                <a:schemeClr val="bg1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 smtClean="0">
                <a:solidFill>
                  <a:schemeClr val="bg1"/>
                </a:solidFill>
              </a:rPr>
              <a:t>Enumeration </a:t>
            </a:r>
            <a:r>
              <a:rPr lang="en-US" sz="3300" dirty="0">
                <a:solidFill>
                  <a:schemeClr val="bg1"/>
                </a:solidFill>
              </a:rPr>
              <a:t>– Application of a </a:t>
            </a:r>
            <a:r>
              <a:rPr lang="en-US" sz="3300" dirty="0" smtClean="0">
                <a:solidFill>
                  <a:schemeClr val="bg1"/>
                </a:solidFill>
              </a:rPr>
              <a:t>quantity </a:t>
            </a:r>
            <a:r>
              <a:rPr lang="en-US" sz="3300" dirty="0">
                <a:solidFill>
                  <a:schemeClr val="bg1"/>
                </a:solidFill>
              </a:rPr>
              <a:t>to a set of numerous items. </a:t>
            </a:r>
            <a:endParaRPr lang="en-US" sz="3300" dirty="0" smtClean="0">
              <a:solidFill>
                <a:schemeClr val="bg1"/>
              </a:solidFill>
            </a:endParaRPr>
          </a:p>
          <a:p>
            <a:endParaRPr lang="en-US" sz="3300" dirty="0">
              <a:solidFill>
                <a:schemeClr val="bg1"/>
              </a:solidFill>
            </a:endParaRPr>
          </a:p>
          <a:p>
            <a:r>
              <a:rPr lang="en-US" sz="3300" dirty="0">
                <a:solidFill>
                  <a:schemeClr val="bg1"/>
                </a:solidFill>
              </a:rPr>
              <a:t>Processes of Enumeration</a:t>
            </a:r>
          </a:p>
          <a:p>
            <a:pPr marL="457200" lvl="1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-Subitizing</a:t>
            </a:r>
          </a:p>
          <a:p>
            <a:pPr marL="457200" lvl="1" indent="0">
              <a:buNone/>
            </a:pPr>
            <a:r>
              <a:rPr lang="en-US" sz="3300" dirty="0">
                <a:solidFill>
                  <a:schemeClr val="bg1"/>
                </a:solidFill>
              </a:rPr>
              <a:t>-</a:t>
            </a:r>
            <a:r>
              <a:rPr lang="en-US" sz="3300" dirty="0" smtClean="0">
                <a:solidFill>
                  <a:schemeClr val="bg1"/>
                </a:solidFill>
              </a:rPr>
              <a:t>Counting</a:t>
            </a:r>
          </a:p>
          <a:p>
            <a:endParaRPr lang="en-US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</a:t>
            </a:r>
            <a:endParaRPr lang="en-AU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303859"/>
              </p:ext>
            </p:extLst>
          </p:nvPr>
        </p:nvGraphicFramePr>
        <p:xfrm>
          <a:off x="484517" y="1553153"/>
          <a:ext cx="11307792" cy="4986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216658"/>
                <a:gridCol w="2103120"/>
                <a:gridCol w="2103120"/>
                <a:gridCol w="2781774"/>
              </a:tblGrid>
              <a:tr h="10955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Enumeration Process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Manipulation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Measure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Predicted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Outcome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</a:tr>
              <a:tr h="8894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Load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500" b="0" dirty="0" smtClean="0"/>
                        <a:t>Capacity</a:t>
                      </a:r>
                      <a:r>
                        <a:rPr lang="en-US" sz="2500" b="0" baseline="0" dirty="0" smtClean="0"/>
                        <a:t> Coefficient C(</a:t>
                      </a:r>
                      <a:r>
                        <a:rPr lang="en-US" sz="2500" b="0" i="1" baseline="0" dirty="0" smtClean="0"/>
                        <a:t>t</a:t>
                      </a:r>
                      <a:r>
                        <a:rPr lang="en-US" sz="2500" b="0" i="0" baseline="0" dirty="0" smtClean="0"/>
                        <a:t>)</a:t>
                      </a:r>
                      <a:endParaRPr lang="en-AU" sz="25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=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&lt;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50567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(Target)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500" b="0" dirty="0" smtClean="0"/>
                        <a:t>Survivor</a:t>
                      </a:r>
                      <a:r>
                        <a:rPr lang="en-US" sz="2500" b="0" baseline="0" dirty="0" smtClean="0"/>
                        <a:t> Interaction Contrast</a:t>
                      </a:r>
                      <a:endParaRPr lang="en-AU" sz="25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49551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Counting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(Distractor)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SIC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83" y="3588683"/>
            <a:ext cx="1362247" cy="14520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83" y="5151227"/>
            <a:ext cx="1422832" cy="1382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2719" y="3583642"/>
            <a:ext cx="1325578" cy="14571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08" y="5143750"/>
            <a:ext cx="1325578" cy="1382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676" y="5143750"/>
            <a:ext cx="1422832" cy="13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8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AU" sz="3300" dirty="0" smtClean="0">
                <a:solidFill>
                  <a:schemeClr val="bg1"/>
                </a:solidFill>
              </a:rPr>
              <a:t>Experiment 2.1 – 2.4</a:t>
            </a:r>
          </a:p>
          <a:p>
            <a:endParaRPr lang="en-AU" sz="3300" dirty="0">
              <a:solidFill>
                <a:schemeClr val="bg1"/>
              </a:solidFill>
            </a:endParaRPr>
          </a:p>
          <a:p>
            <a:r>
              <a:rPr lang="en-AU" sz="3300" dirty="0" smtClean="0">
                <a:solidFill>
                  <a:schemeClr val="bg1"/>
                </a:solidFill>
              </a:rPr>
              <a:t>200ms Display Time</a:t>
            </a:r>
          </a:p>
          <a:p>
            <a:endParaRPr lang="en-AU" sz="3300" dirty="0">
              <a:solidFill>
                <a:schemeClr val="bg1"/>
              </a:solidFill>
            </a:endParaRPr>
          </a:p>
          <a:p>
            <a:r>
              <a:rPr lang="en-AU" sz="3300" dirty="0" smtClean="0">
                <a:solidFill>
                  <a:schemeClr val="bg1"/>
                </a:solidFill>
              </a:rPr>
              <a:t>Sub-experiments N = 10</a:t>
            </a:r>
            <a:endParaRPr lang="en-AU" sz="3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2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1" y="788400"/>
            <a:ext cx="7411200" cy="555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Results –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Architecture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6424" y="1998857"/>
            <a:ext cx="14870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Predicted: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2892" y="417890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2400" b="1" dirty="0" smtClean="0">
                <a:solidFill>
                  <a:prstClr val="white"/>
                </a:solidFill>
              </a:rPr>
              <a:t>Outcome:</a:t>
            </a:r>
            <a:endParaRPr lang="en-AU" sz="24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400" y="788400"/>
            <a:ext cx="3705600" cy="2779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62587" y="902488"/>
            <a:ext cx="1726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1-2*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24" y="788400"/>
            <a:ext cx="3705600" cy="2779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68187" y="902487"/>
            <a:ext cx="1572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Targets 2-3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051524" y="3567600"/>
            <a:ext cx="3705600" cy="2779200"/>
            <a:chOff x="8051524" y="3567600"/>
            <a:chExt cx="3705600" cy="2779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1524" y="3567600"/>
              <a:ext cx="3705600" cy="27792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9133006" y="3812786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4-5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352400" y="3567600"/>
            <a:ext cx="3705600" cy="2779200"/>
            <a:chOff x="4352400" y="3567600"/>
            <a:chExt cx="3705600" cy="277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400" y="3567600"/>
              <a:ext cx="3705600" cy="27792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423196" y="3812786"/>
              <a:ext cx="15726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Targets 3-4</a:t>
              </a:r>
              <a:endParaRPr lang="en-US" sz="2400" b="1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375" y="1874689"/>
            <a:ext cx="2218577" cy="23042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2400" y="788400"/>
            <a:ext cx="3684137" cy="28950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" name="Group 16"/>
          <p:cNvGrpSpPr/>
          <p:nvPr/>
        </p:nvGrpSpPr>
        <p:grpSpPr>
          <a:xfrm>
            <a:off x="492191" y="1293355"/>
            <a:ext cx="11539003" cy="5157948"/>
            <a:chOff x="492191" y="1293355"/>
            <a:chExt cx="11539003" cy="515794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2147" y="4670396"/>
              <a:ext cx="1716805" cy="178090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2191" y="4648201"/>
              <a:ext cx="1691576" cy="1803102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7096260" y="1293355"/>
              <a:ext cx="4934934" cy="4154272"/>
              <a:chOff x="7096260" y="1293355"/>
              <a:chExt cx="4934934" cy="4154272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96260" y="1308795"/>
                <a:ext cx="1335466" cy="1387018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98336" y="1293355"/>
                <a:ext cx="1325578" cy="1375072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05616" y="4072555"/>
                <a:ext cx="1325578" cy="1375072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9749" y="3990875"/>
                <a:ext cx="1325578" cy="13750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9876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</a:t>
            </a:r>
            <a:endParaRPr lang="en-AU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84517" y="1553153"/>
          <a:ext cx="11307792" cy="4986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216658"/>
                <a:gridCol w="2103120"/>
                <a:gridCol w="2103120"/>
                <a:gridCol w="2781774"/>
              </a:tblGrid>
              <a:tr h="109551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Enumeration Process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Manipulation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Measure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Predicted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Outcome</a:t>
                      </a:r>
                      <a:endParaRPr lang="en-AU" sz="2800" dirty="0"/>
                    </a:p>
                  </a:txBody>
                  <a:tcPr marL="68580" marR="68580" marT="34290" marB="34290" anchor="ctr"/>
                </a:tc>
              </a:tr>
              <a:tr h="889455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Load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500" b="0" dirty="0" smtClean="0"/>
                        <a:t>Capacity</a:t>
                      </a:r>
                      <a:r>
                        <a:rPr lang="en-US" sz="2500" b="0" baseline="0" dirty="0" smtClean="0"/>
                        <a:t> Coefficient C(</a:t>
                      </a:r>
                      <a:r>
                        <a:rPr lang="en-US" sz="2500" b="0" i="1" baseline="0" dirty="0" smtClean="0"/>
                        <a:t>t</a:t>
                      </a:r>
                      <a:r>
                        <a:rPr lang="en-US" sz="2500" b="0" i="0" baseline="0" dirty="0" smtClean="0"/>
                        <a:t>)</a:t>
                      </a:r>
                      <a:endParaRPr lang="en-AU" sz="25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=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C(</a:t>
                      </a:r>
                      <a:r>
                        <a:rPr lang="en-US" sz="2800" b="0" i="1" dirty="0" smtClean="0"/>
                        <a:t>t</a:t>
                      </a:r>
                      <a:r>
                        <a:rPr lang="en-US" sz="2800" b="0" i="0" dirty="0" smtClean="0"/>
                        <a:t>)</a:t>
                      </a:r>
                      <a:r>
                        <a:rPr lang="en-US" sz="2800" b="0" i="0" baseline="0" dirty="0" smtClean="0"/>
                        <a:t> &lt; 1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50567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err="1" smtClean="0"/>
                        <a:t>Subitizing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(Target)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500" b="0" dirty="0" smtClean="0"/>
                        <a:t>Survivor</a:t>
                      </a:r>
                      <a:r>
                        <a:rPr lang="en-US" sz="2500" b="0" baseline="0" dirty="0" smtClean="0"/>
                        <a:t> Interaction Contrast</a:t>
                      </a:r>
                      <a:endParaRPr lang="en-AU" sz="25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  <a:tr h="1495514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Counting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Salience (Distractor)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800" b="0" dirty="0" smtClean="0"/>
                        <a:t>SIC</a:t>
                      </a: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AU" sz="2800" b="0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83" y="3588683"/>
            <a:ext cx="1362247" cy="14520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883" y="5151227"/>
            <a:ext cx="1422832" cy="1382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08" y="3566388"/>
            <a:ext cx="1325578" cy="1457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61" y="3571430"/>
            <a:ext cx="1362247" cy="1452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5508" y="5143750"/>
            <a:ext cx="1325578" cy="1382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676" y="5143750"/>
            <a:ext cx="1422832" cy="13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Conclusion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4488911"/>
          </a:xfrm>
        </p:spPr>
        <p:txBody>
          <a:bodyPr>
            <a:normAutofit fontScale="92500" lnSpcReduction="10000"/>
          </a:bodyPr>
          <a:lstStyle/>
          <a:p>
            <a:r>
              <a:rPr lang="en-AU" sz="3600" dirty="0" smtClean="0">
                <a:solidFill>
                  <a:schemeClr val="bg1"/>
                </a:solidFill>
              </a:rPr>
              <a:t>First study to investigate systems of numerical cognition without the issue of Model Mimicry</a:t>
            </a:r>
          </a:p>
          <a:p>
            <a:endParaRPr lang="en-AU" sz="3600" dirty="0">
              <a:solidFill>
                <a:schemeClr val="bg1"/>
              </a:solidFill>
            </a:endParaRPr>
          </a:p>
          <a:p>
            <a:r>
              <a:rPr lang="en-AU" sz="3600" dirty="0" smtClean="0">
                <a:solidFill>
                  <a:schemeClr val="bg1"/>
                </a:solidFill>
              </a:rPr>
              <a:t>Subitizing is </a:t>
            </a:r>
            <a:r>
              <a:rPr lang="en-AU" sz="3600" i="1" dirty="0" smtClean="0">
                <a:solidFill>
                  <a:schemeClr val="bg1"/>
                </a:solidFill>
              </a:rPr>
              <a:t>not</a:t>
            </a:r>
            <a:r>
              <a:rPr lang="en-AU" sz="3600" dirty="0" smtClean="0">
                <a:solidFill>
                  <a:schemeClr val="bg1"/>
                </a:solidFill>
              </a:rPr>
              <a:t> effortless, but a resource demanding process</a:t>
            </a:r>
          </a:p>
          <a:p>
            <a:endParaRPr lang="en-AU" sz="3600" dirty="0">
              <a:solidFill>
                <a:schemeClr val="bg1"/>
              </a:solidFill>
            </a:endParaRPr>
          </a:p>
          <a:p>
            <a:r>
              <a:rPr lang="en-AU" sz="3600" dirty="0" smtClean="0">
                <a:solidFill>
                  <a:schemeClr val="bg1"/>
                </a:solidFill>
              </a:rPr>
              <a:t>Parallel subitizing is possible if the item sum is &lt; 4</a:t>
            </a:r>
          </a:p>
          <a:p>
            <a:pPr marL="0" indent="0">
              <a:buNone/>
            </a:pPr>
            <a:endParaRPr lang="en-AU" sz="3600" dirty="0">
              <a:solidFill>
                <a:schemeClr val="bg1"/>
              </a:solidFill>
            </a:endParaRPr>
          </a:p>
          <a:p>
            <a:r>
              <a:rPr lang="en-AU" sz="3600" dirty="0" smtClean="0">
                <a:solidFill>
                  <a:schemeClr val="bg1"/>
                </a:solidFill>
              </a:rPr>
              <a:t>Stopping rule may change when capacity is severely limited</a:t>
            </a:r>
          </a:p>
        </p:txBody>
      </p:sp>
    </p:spTree>
    <p:extLst>
      <p:ext uri="{BB962C8B-B14F-4D97-AF65-F5344CB8AC3E}">
        <p14:creationId xmlns:p14="http://schemas.microsoft.com/office/powerpoint/2010/main" val="8086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Future Research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515600" cy="4488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dirty="0" smtClean="0">
                <a:solidFill>
                  <a:schemeClr val="bg1"/>
                </a:solidFill>
              </a:rPr>
              <a:t>Numerical SFT using coloured</a:t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>circles</a:t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/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>1) Number</a:t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>2) Number + Area</a:t>
            </a:r>
            <a:br>
              <a:rPr lang="en-AU" sz="3600" dirty="0" smtClean="0">
                <a:solidFill>
                  <a:schemeClr val="bg1"/>
                </a:solidFill>
              </a:rPr>
            </a:br>
            <a:r>
              <a:rPr lang="en-AU" sz="3600" dirty="0" smtClean="0">
                <a:solidFill>
                  <a:schemeClr val="bg1"/>
                </a:solidFill>
              </a:rPr>
              <a:t>3) Number + Circumference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4" t="18564" r="13029" b="17758"/>
          <a:stretch/>
        </p:blipFill>
        <p:spPr>
          <a:xfrm>
            <a:off x="8353056" y="2590100"/>
            <a:ext cx="3519154" cy="186543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7" t="23114" r="14863" b="20299"/>
          <a:stretch/>
        </p:blipFill>
        <p:spPr>
          <a:xfrm>
            <a:off x="8353056" y="4548756"/>
            <a:ext cx="3519154" cy="1967410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1" t="15610" r="6144" b="9363"/>
          <a:stretch/>
        </p:blipFill>
        <p:spPr>
          <a:xfrm>
            <a:off x="8353056" y="593906"/>
            <a:ext cx="3519154" cy="19067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49400" y="2086788"/>
            <a:ext cx="4443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500" dirty="0" smtClean="0">
                <a:solidFill>
                  <a:schemeClr val="bg1"/>
                </a:solidFill>
              </a:rPr>
              <a:t>1)</a:t>
            </a:r>
          </a:p>
        </p:txBody>
      </p:sp>
      <p:sp>
        <p:nvSpPr>
          <p:cNvPr id="8" name="Rectangle 7"/>
          <p:cNvSpPr/>
          <p:nvPr/>
        </p:nvSpPr>
        <p:spPr>
          <a:xfrm>
            <a:off x="7749400" y="3978480"/>
            <a:ext cx="4443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500" dirty="0">
                <a:solidFill>
                  <a:schemeClr val="bg1"/>
                </a:solidFill>
              </a:rPr>
              <a:t>2)</a:t>
            </a:r>
            <a:endParaRPr lang="en-AU" sz="2500" dirty="0"/>
          </a:p>
        </p:txBody>
      </p:sp>
      <p:sp>
        <p:nvSpPr>
          <p:cNvPr id="9" name="Rectangle 8"/>
          <p:cNvSpPr/>
          <p:nvPr/>
        </p:nvSpPr>
        <p:spPr>
          <a:xfrm>
            <a:off x="7749400" y="5938297"/>
            <a:ext cx="44435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500" dirty="0" smtClean="0">
                <a:solidFill>
                  <a:schemeClr val="bg1"/>
                </a:solidFill>
              </a:rPr>
              <a:t>3)</a:t>
            </a:r>
            <a:endParaRPr lang="en-AU" sz="2500" dirty="0"/>
          </a:p>
        </p:txBody>
      </p:sp>
    </p:spTree>
    <p:extLst>
      <p:ext uri="{BB962C8B-B14F-4D97-AF65-F5344CB8AC3E}">
        <p14:creationId xmlns:p14="http://schemas.microsoft.com/office/powerpoint/2010/main" val="493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19" y="25536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</a:rPr>
              <a:t>Thankyou!</a:t>
            </a:r>
            <a:endParaRPr lang="en-A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Acknowledgements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32799"/>
            <a:ext cx="2560608" cy="561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3600" dirty="0" smtClean="0">
                <a:solidFill>
                  <a:schemeClr val="bg1"/>
                </a:solidFill>
              </a:rPr>
              <a:t>Philip Sewell</a:t>
            </a:r>
          </a:p>
          <a:p>
            <a:endParaRPr lang="en-AU" sz="3300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4338369" y="1832799"/>
            <a:ext cx="6278951" cy="5611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3600" dirty="0" smtClean="0">
                <a:solidFill>
                  <a:schemeClr val="bg1"/>
                </a:solidFill>
              </a:rPr>
              <a:t>Abbie Hobson        David Pearce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4294967295"/>
          </p:nvPr>
        </p:nvSpPr>
        <p:spPr>
          <a:xfrm>
            <a:off x="879444" y="1258180"/>
            <a:ext cx="9627529" cy="561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>
                <a:solidFill>
                  <a:schemeClr val="bg1"/>
                </a:solidFill>
              </a:rPr>
              <a:t>Thanks to the ARC who funded this research and my colleagues…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7" t="25419" b="-7189"/>
          <a:stretch/>
        </p:blipFill>
        <p:spPr>
          <a:xfrm>
            <a:off x="2547668" y="2536076"/>
            <a:ext cx="7096663" cy="4525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298221" y="2369485"/>
            <a:ext cx="1615656" cy="8567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588660" y="2369485"/>
            <a:ext cx="0" cy="6066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358332" y="2392444"/>
            <a:ext cx="1362256" cy="34213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02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219" y="25536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 smtClean="0">
                <a:solidFill>
                  <a:schemeClr val="bg1"/>
                </a:solidFill>
              </a:rPr>
              <a:t>Questions?</a:t>
            </a:r>
            <a:endParaRPr lang="en-AU" sz="5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70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 – Double Factorial Design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1634871"/>
            <a:ext cx="10515600" cy="5040000"/>
            <a:chOff x="838200" y="1634870"/>
            <a:chExt cx="10515600" cy="5040000"/>
          </a:xfrm>
        </p:grpSpPr>
        <p:grpSp>
          <p:nvGrpSpPr>
            <p:cNvPr id="5" name="Group 4"/>
            <p:cNvGrpSpPr/>
            <p:nvPr/>
          </p:nvGrpSpPr>
          <p:grpSpPr>
            <a:xfrm>
              <a:off x="838200" y="1634870"/>
              <a:ext cx="10515600" cy="5040000"/>
              <a:chOff x="322763" y="1141680"/>
              <a:chExt cx="11498124" cy="563174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322763" y="1141680"/>
                <a:ext cx="11498124" cy="56317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3219162" y="1298889"/>
                <a:ext cx="5218906" cy="5178661"/>
                <a:chOff x="5458782" y="849158"/>
                <a:chExt cx="5218906" cy="5178661"/>
              </a:xfrm>
            </p:grpSpPr>
            <p:sp>
              <p:nvSpPr>
                <p:cNvPr id="10" name="Rectangle 9"/>
                <p:cNvSpPr>
                  <a:spLocks noChangeAspect="1"/>
                </p:cNvSpPr>
                <p:nvPr/>
              </p:nvSpPr>
              <p:spPr>
                <a:xfrm>
                  <a:off x="5997688" y="1347819"/>
                  <a:ext cx="4680000" cy="468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1" name="Rectangle 10"/>
                <p:cNvSpPr>
                  <a:spLocks noChangeAspect="1"/>
                </p:cNvSpPr>
                <p:nvPr/>
              </p:nvSpPr>
              <p:spPr>
                <a:xfrm>
                  <a:off x="6357688" y="1707819"/>
                  <a:ext cx="3960000" cy="3960000"/>
                </a:xfrm>
                <a:prstGeom prst="rect">
                  <a:avLst/>
                </a:prstGeom>
                <a:solidFill>
                  <a:srgbClr val="EEEEE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8517688" y="45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8517688" y="38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9237688" y="45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9237688" y="38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717688" y="45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6717688" y="38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7437688" y="45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7437688" y="38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717688" y="27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6717688" y="20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7437688" y="27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437688" y="20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8517688" y="27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8517688" y="20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9237688" y="278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9237688" y="2067819"/>
                  <a:ext cx="720000" cy="720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8840503" y="1329495"/>
                  <a:ext cx="934513" cy="4126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 rot="16200000">
                  <a:off x="5649832" y="2532045"/>
                  <a:ext cx="1017909" cy="403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 rot="16200000">
                  <a:off x="5682692" y="4362194"/>
                  <a:ext cx="955002" cy="403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6940224" y="1329495"/>
                  <a:ext cx="996070" cy="4126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 rot="16200000">
                  <a:off x="5124342" y="3451862"/>
                  <a:ext cx="1072719" cy="403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Factor B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7852879" y="849158"/>
                  <a:ext cx="1060221" cy="4126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Factor A</a:t>
                  </a:r>
                </a:p>
              </p:txBody>
            </p: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8337834" y="1707819"/>
                  <a:ext cx="0" cy="396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5400000" flipH="1">
                  <a:off x="8337688" y="1707819"/>
                  <a:ext cx="0" cy="3960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" name="Straight Arrow Connector 5"/>
            <p:cNvCxnSpPr/>
            <p:nvPr/>
          </p:nvCxnSpPr>
          <p:spPr>
            <a:xfrm>
              <a:off x="5849104" y="2379726"/>
              <a:ext cx="681559" cy="0"/>
            </a:xfrm>
            <a:prstGeom prst="straightConnector1">
              <a:avLst/>
            </a:prstGeom>
            <a:ln w="5397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>
              <a:off x="3806102" y="4289066"/>
              <a:ext cx="681559" cy="0"/>
            </a:xfrm>
            <a:prstGeom prst="straightConnector1">
              <a:avLst/>
            </a:prstGeom>
            <a:ln w="53975">
              <a:solidFill>
                <a:srgbClr val="00B0F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1060902" y="2329319"/>
            <a:ext cx="234384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Presence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A-Target Left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B-Target Right</a:t>
            </a:r>
          </a:p>
          <a:p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∅-Distractor</a:t>
            </a:r>
          </a:p>
          <a:p>
            <a:endParaRPr lang="en-US" sz="25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AB, A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∅∅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62506" y="1729633"/>
            <a:ext cx="11833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en-AU" sz="3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85609" y="2865600"/>
            <a:ext cx="1316951" cy="1288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Rectangle 38"/>
          <p:cNvSpPr/>
          <p:nvPr/>
        </p:nvSpPr>
        <p:spPr>
          <a:xfrm>
            <a:off x="6750260" y="3349435"/>
            <a:ext cx="45717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b="1" dirty="0">
                <a:ea typeface="Cambria Math" panose="02040503050406030204" pitchFamily="18" charset="0"/>
              </a:rPr>
              <a:t>∅</a:t>
            </a:r>
            <a:r>
              <a:rPr lang="en-AU" b="1" dirty="0"/>
              <a:t>B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640409" y="2865600"/>
            <a:ext cx="1316951" cy="1288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4640409" y="4478400"/>
            <a:ext cx="1316951" cy="1288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6285609" y="4478400"/>
            <a:ext cx="1316951" cy="1288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5096655" y="3339677"/>
            <a:ext cx="45397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b="1" dirty="0"/>
              <a:t>AB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087465" y="4963957"/>
            <a:ext cx="4667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b="1" dirty="0">
                <a:ea typeface="Cambria Math" panose="02040503050406030204" pitchFamily="18" charset="0"/>
              </a:rPr>
              <a:t>A∅</a:t>
            </a:r>
            <a:endParaRPr lang="en-AU" b="1" dirty="0"/>
          </a:p>
        </p:txBody>
      </p:sp>
      <p:sp>
        <p:nvSpPr>
          <p:cNvPr id="45" name="Rectangle 44"/>
          <p:cNvSpPr/>
          <p:nvPr/>
        </p:nvSpPr>
        <p:spPr>
          <a:xfrm>
            <a:off x="6741525" y="4974284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b="1" dirty="0">
                <a:ea typeface="Cambria Math" panose="02040503050406030204" pitchFamily="18" charset="0"/>
              </a:rPr>
              <a:t>∅∅</a:t>
            </a:r>
            <a:endParaRPr lang="en-AU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331374" y="1797114"/>
            <a:ext cx="3118161" cy="413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Measure: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Capacity Coefficient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 C(</a:t>
            </a:r>
            <a:r>
              <a:rPr lang="en-US" sz="25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&lt; 1 Limited Capacity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1 Unlimited C.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C(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&gt; 1 Super Capacity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</a:t>
            </a:r>
            <a:endParaRPr lang="en-AU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3700"/>
              </p:ext>
            </p:extLst>
          </p:nvPr>
        </p:nvGraphicFramePr>
        <p:xfrm>
          <a:off x="838200" y="1535903"/>
          <a:ext cx="10515600" cy="2260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565053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err="1" smtClean="0"/>
                        <a:t>Subitizing</a:t>
                      </a:r>
                      <a:endParaRPr lang="en-AU" sz="25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Counting</a:t>
                      </a:r>
                      <a:endParaRPr lang="en-AU" sz="2500" dirty="0"/>
                    </a:p>
                  </a:txBody>
                  <a:tcPr marL="68580" marR="68580" marT="34290" marB="34290" anchor="ctr"/>
                </a:tc>
              </a:tr>
              <a:tr h="56505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Items</a:t>
                      </a:r>
                      <a:r>
                        <a:rPr lang="en-US" sz="2000" baseline="0" dirty="0" smtClean="0"/>
                        <a:t> Less than Four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Items Greater than Four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</a:tr>
              <a:tr h="56505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Holistic (all</a:t>
                      </a:r>
                      <a:r>
                        <a:rPr lang="en-US" sz="2000" baseline="0" dirty="0" smtClean="0"/>
                        <a:t> at once)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Accumulative (one at a time)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</a:tr>
              <a:tr h="565053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 smtClean="0"/>
                        <a:t>Effortless</a:t>
                      </a:r>
                      <a:endParaRPr lang="en-AU" sz="2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smtClean="0"/>
                        <a:t>Resource</a:t>
                      </a:r>
                      <a:r>
                        <a:rPr lang="en-US" sz="2000" baseline="0" dirty="0" smtClean="0"/>
                        <a:t> demanding</a:t>
                      </a:r>
                      <a:endParaRPr lang="en-AU" sz="2000" dirty="0" smtClean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678510" y="4634753"/>
            <a:ext cx="1662388" cy="1662388"/>
            <a:chOff x="7528717" y="2576963"/>
            <a:chExt cx="3600000" cy="3600000"/>
          </a:xfrm>
        </p:grpSpPr>
        <p:sp>
          <p:nvSpPr>
            <p:cNvPr id="7" name="Rectangle 6"/>
            <p:cNvSpPr/>
            <p:nvPr/>
          </p:nvSpPr>
          <p:spPr>
            <a:xfrm>
              <a:off x="7528717" y="2576963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Oval 7"/>
            <p:cNvSpPr/>
            <p:nvPr/>
          </p:nvSpPr>
          <p:spPr>
            <a:xfrm>
              <a:off x="7962313" y="289794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/>
            <p:cNvSpPr/>
            <p:nvPr/>
          </p:nvSpPr>
          <p:spPr>
            <a:xfrm>
              <a:off x="9873175" y="343858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Oval 9"/>
            <p:cNvSpPr/>
            <p:nvPr/>
          </p:nvSpPr>
          <p:spPr>
            <a:xfrm>
              <a:off x="8229599" y="409560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Oval 10"/>
            <p:cNvSpPr/>
            <p:nvPr/>
          </p:nvSpPr>
          <p:spPr>
            <a:xfrm>
              <a:off x="9901310" y="513427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2678510" y="4634753"/>
            <a:ext cx="1662388" cy="1662388"/>
            <a:chOff x="12808476" y="3500279"/>
            <a:chExt cx="3600000" cy="3600000"/>
          </a:xfrm>
        </p:grpSpPr>
        <p:sp>
          <p:nvSpPr>
            <p:cNvPr id="13" name="Rectangle 12"/>
            <p:cNvSpPr/>
            <p:nvPr/>
          </p:nvSpPr>
          <p:spPr>
            <a:xfrm>
              <a:off x="12808476" y="3500279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Oval 13"/>
            <p:cNvSpPr/>
            <p:nvPr/>
          </p:nvSpPr>
          <p:spPr>
            <a:xfrm>
              <a:off x="14341189" y="400129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/>
            <p:cNvSpPr/>
            <p:nvPr/>
          </p:nvSpPr>
          <p:spPr>
            <a:xfrm>
              <a:off x="13346565" y="596633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Oval 15"/>
            <p:cNvSpPr/>
            <p:nvPr/>
          </p:nvSpPr>
          <p:spPr>
            <a:xfrm>
              <a:off x="15119723" y="54127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2678510" y="4634753"/>
            <a:ext cx="1662388" cy="1662388"/>
            <a:chOff x="12775265" y="-420702"/>
            <a:chExt cx="3600000" cy="3600000"/>
          </a:xfrm>
        </p:grpSpPr>
        <p:sp>
          <p:nvSpPr>
            <p:cNvPr id="18" name="Rectangle 17"/>
            <p:cNvSpPr/>
            <p:nvPr/>
          </p:nvSpPr>
          <p:spPr>
            <a:xfrm>
              <a:off x="12775265" y="-420702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Oval 18"/>
            <p:cNvSpPr/>
            <p:nvPr/>
          </p:nvSpPr>
          <p:spPr>
            <a:xfrm>
              <a:off x="14091556" y="22126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0" name="Oval 19"/>
            <p:cNvSpPr/>
            <p:nvPr/>
          </p:nvSpPr>
          <p:spPr>
            <a:xfrm>
              <a:off x="15119723" y="202126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2678510" y="4634753"/>
            <a:ext cx="1662388" cy="1662388"/>
            <a:chOff x="8101310" y="-4151186"/>
            <a:chExt cx="3600000" cy="3600000"/>
          </a:xfrm>
        </p:grpSpPr>
        <p:sp>
          <p:nvSpPr>
            <p:cNvPr id="22" name="Rectangle 21"/>
            <p:cNvSpPr/>
            <p:nvPr/>
          </p:nvSpPr>
          <p:spPr>
            <a:xfrm>
              <a:off x="8101310" y="-4151186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Oval 22"/>
            <p:cNvSpPr/>
            <p:nvPr/>
          </p:nvSpPr>
          <p:spPr>
            <a:xfrm>
              <a:off x="10458832" y="-342043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2678509" y="4634753"/>
            <a:ext cx="1662388" cy="1662388"/>
            <a:chOff x="-4912241" y="502614"/>
            <a:chExt cx="3600000" cy="3600000"/>
          </a:xfrm>
        </p:grpSpPr>
        <p:sp>
          <p:nvSpPr>
            <p:cNvPr id="25" name="Rectangle 24"/>
            <p:cNvSpPr/>
            <p:nvPr/>
          </p:nvSpPr>
          <p:spPr>
            <a:xfrm>
              <a:off x="-4912241" y="50261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Oval 25"/>
            <p:cNvSpPr/>
            <p:nvPr/>
          </p:nvSpPr>
          <p:spPr>
            <a:xfrm>
              <a:off x="-4478645" y="82359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Oval 26"/>
            <p:cNvSpPr/>
            <p:nvPr/>
          </p:nvSpPr>
          <p:spPr>
            <a:xfrm>
              <a:off x="-2677394" y="182562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Oval 27"/>
            <p:cNvSpPr/>
            <p:nvPr/>
          </p:nvSpPr>
          <p:spPr>
            <a:xfrm>
              <a:off x="-4470150" y="2941467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2678508" y="4634753"/>
            <a:ext cx="1662388" cy="1662388"/>
            <a:chOff x="2918108" y="-4160424"/>
            <a:chExt cx="3600000" cy="3600000"/>
          </a:xfrm>
        </p:grpSpPr>
        <p:sp>
          <p:nvSpPr>
            <p:cNvPr id="30" name="Rectangle 29"/>
            <p:cNvSpPr/>
            <p:nvPr/>
          </p:nvSpPr>
          <p:spPr>
            <a:xfrm>
              <a:off x="2918108" y="-416042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Oval 30"/>
            <p:cNvSpPr/>
            <p:nvPr/>
          </p:nvSpPr>
          <p:spPr>
            <a:xfrm>
              <a:off x="3351703" y="-232833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2678507" y="4634753"/>
            <a:ext cx="1662388" cy="1662388"/>
            <a:chOff x="-5289138" y="5724164"/>
            <a:chExt cx="3600000" cy="3600000"/>
          </a:xfrm>
        </p:grpSpPr>
        <p:sp>
          <p:nvSpPr>
            <p:cNvPr id="33" name="Rectangle 32"/>
            <p:cNvSpPr/>
            <p:nvPr/>
          </p:nvSpPr>
          <p:spPr>
            <a:xfrm>
              <a:off x="-5289138" y="572416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Oval 33"/>
            <p:cNvSpPr/>
            <p:nvPr/>
          </p:nvSpPr>
          <p:spPr>
            <a:xfrm>
              <a:off x="-4056105" y="685800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5" name="Oval 34"/>
            <p:cNvSpPr/>
            <p:nvPr/>
          </p:nvSpPr>
          <p:spPr>
            <a:xfrm>
              <a:off x="-2570131" y="604514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Oval 35"/>
            <p:cNvSpPr/>
            <p:nvPr/>
          </p:nvSpPr>
          <p:spPr>
            <a:xfrm>
              <a:off x="-4722381" y="822940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/>
            <p:cNvSpPr/>
            <p:nvPr/>
          </p:nvSpPr>
          <p:spPr>
            <a:xfrm>
              <a:off x="-2916545" y="828147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38" name="Group 37"/>
          <p:cNvGrpSpPr>
            <a:grpSpLocks noChangeAspect="1"/>
          </p:cNvGrpSpPr>
          <p:nvPr/>
        </p:nvGrpSpPr>
        <p:grpSpPr>
          <a:xfrm>
            <a:off x="2678507" y="4634753"/>
            <a:ext cx="1662388" cy="1662388"/>
            <a:chOff x="-2736440" y="-4183276"/>
            <a:chExt cx="3600000" cy="3600000"/>
          </a:xfrm>
        </p:grpSpPr>
        <p:sp>
          <p:nvSpPr>
            <p:cNvPr id="39" name="Rectangle 38"/>
            <p:cNvSpPr/>
            <p:nvPr/>
          </p:nvSpPr>
          <p:spPr>
            <a:xfrm>
              <a:off x="-2736440" y="-4183276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/>
            <p:cNvSpPr/>
            <p:nvPr/>
          </p:nvSpPr>
          <p:spPr>
            <a:xfrm>
              <a:off x="-248296" y="-386229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/>
            <p:cNvSpPr/>
            <p:nvPr/>
          </p:nvSpPr>
          <p:spPr>
            <a:xfrm>
              <a:off x="-2302844" y="-168232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2561327" y="3936712"/>
            <a:ext cx="18705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For Example:</a:t>
            </a:r>
            <a:endParaRPr lang="en-US" sz="2500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7560000" y="2520000"/>
            <a:chExt cx="3600000" cy="3600000"/>
          </a:xfrm>
        </p:grpSpPr>
        <p:sp>
          <p:nvSpPr>
            <p:cNvPr id="44" name="Rectangle 43"/>
            <p:cNvSpPr/>
            <p:nvPr/>
          </p:nvSpPr>
          <p:spPr>
            <a:xfrm>
              <a:off x="7560000" y="2520000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5" name="Oval 44"/>
            <p:cNvSpPr/>
            <p:nvPr/>
          </p:nvSpPr>
          <p:spPr>
            <a:xfrm>
              <a:off x="7993596" y="284098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6" name="Oval 45"/>
            <p:cNvSpPr/>
            <p:nvPr/>
          </p:nvSpPr>
          <p:spPr>
            <a:xfrm>
              <a:off x="9904458" y="338162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7" name="Oval 46"/>
            <p:cNvSpPr/>
            <p:nvPr/>
          </p:nvSpPr>
          <p:spPr>
            <a:xfrm>
              <a:off x="8260882" y="403864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8" name="Oval 47"/>
            <p:cNvSpPr/>
            <p:nvPr/>
          </p:nvSpPr>
          <p:spPr>
            <a:xfrm>
              <a:off x="9932593" y="507731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Oval 48"/>
            <p:cNvSpPr/>
            <p:nvPr/>
          </p:nvSpPr>
          <p:spPr>
            <a:xfrm>
              <a:off x="9177831" y="291597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" name="Oval 49"/>
            <p:cNvSpPr/>
            <p:nvPr/>
          </p:nvSpPr>
          <p:spPr>
            <a:xfrm>
              <a:off x="7999815" y="514858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1" name="Oval 50"/>
            <p:cNvSpPr/>
            <p:nvPr/>
          </p:nvSpPr>
          <p:spPr>
            <a:xfrm>
              <a:off x="9360000" y="432336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2" name="Oval 51"/>
            <p:cNvSpPr/>
            <p:nvPr/>
          </p:nvSpPr>
          <p:spPr>
            <a:xfrm>
              <a:off x="10335590" y="4269957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13134887" y="-2546361"/>
            <a:chExt cx="3600000" cy="3600000"/>
          </a:xfrm>
        </p:grpSpPr>
        <p:sp>
          <p:nvSpPr>
            <p:cNvPr id="54" name="Rectangle 53"/>
            <p:cNvSpPr/>
            <p:nvPr/>
          </p:nvSpPr>
          <p:spPr>
            <a:xfrm>
              <a:off x="13134887" y="-2546361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5" name="Oval 54"/>
            <p:cNvSpPr/>
            <p:nvPr/>
          </p:nvSpPr>
          <p:spPr>
            <a:xfrm>
              <a:off x="15623031" y="-222538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6" name="Oval 55"/>
            <p:cNvSpPr/>
            <p:nvPr/>
          </p:nvSpPr>
          <p:spPr>
            <a:xfrm>
              <a:off x="13568483" y="-4541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7" name="Oval 56"/>
            <p:cNvSpPr/>
            <p:nvPr/>
          </p:nvSpPr>
          <p:spPr>
            <a:xfrm>
              <a:off x="14436569" y="-113051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8" name="Oval 57"/>
            <p:cNvSpPr/>
            <p:nvPr/>
          </p:nvSpPr>
          <p:spPr>
            <a:xfrm>
              <a:off x="13568482" y="-185859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Oval 58"/>
            <p:cNvSpPr/>
            <p:nvPr/>
          </p:nvSpPr>
          <p:spPr>
            <a:xfrm>
              <a:off x="14934887" y="19596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0" name="Oval 59"/>
            <p:cNvSpPr/>
            <p:nvPr/>
          </p:nvSpPr>
          <p:spPr>
            <a:xfrm>
              <a:off x="15678267" y="-83331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14357604" y="1948763"/>
            <a:chExt cx="3600000" cy="3600000"/>
          </a:xfrm>
        </p:grpSpPr>
        <p:sp>
          <p:nvSpPr>
            <p:cNvPr id="62" name="Rectangle 61"/>
            <p:cNvSpPr/>
            <p:nvPr/>
          </p:nvSpPr>
          <p:spPr>
            <a:xfrm>
              <a:off x="14357604" y="1948763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3" name="Oval 62"/>
            <p:cNvSpPr/>
            <p:nvPr/>
          </p:nvSpPr>
          <p:spPr>
            <a:xfrm>
              <a:off x="15590637" y="308259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4" name="Oval 63"/>
            <p:cNvSpPr/>
            <p:nvPr/>
          </p:nvSpPr>
          <p:spPr>
            <a:xfrm>
              <a:off x="17076611" y="226974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5" name="Oval 64"/>
            <p:cNvSpPr/>
            <p:nvPr/>
          </p:nvSpPr>
          <p:spPr>
            <a:xfrm>
              <a:off x="15323350" y="432895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6" name="Oval 65"/>
            <p:cNvSpPr/>
            <p:nvPr/>
          </p:nvSpPr>
          <p:spPr>
            <a:xfrm>
              <a:off x="16730197" y="450607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Oval 66"/>
            <p:cNvSpPr/>
            <p:nvPr/>
          </p:nvSpPr>
          <p:spPr>
            <a:xfrm>
              <a:off x="14772850" y="2205888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Oval 67"/>
            <p:cNvSpPr/>
            <p:nvPr/>
          </p:nvSpPr>
          <p:spPr>
            <a:xfrm>
              <a:off x="14714700" y="338929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Oval 68"/>
            <p:cNvSpPr/>
            <p:nvPr/>
          </p:nvSpPr>
          <p:spPr>
            <a:xfrm>
              <a:off x="15945554" y="215851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0" name="Oval 69"/>
            <p:cNvSpPr/>
            <p:nvPr/>
          </p:nvSpPr>
          <p:spPr>
            <a:xfrm>
              <a:off x="16730468" y="3426312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1" name="Group 70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15811184" y="6742404"/>
            <a:chExt cx="3600000" cy="3600000"/>
          </a:xfrm>
        </p:grpSpPr>
        <p:sp>
          <p:nvSpPr>
            <p:cNvPr id="72" name="Rectangle 71"/>
            <p:cNvSpPr/>
            <p:nvPr/>
          </p:nvSpPr>
          <p:spPr>
            <a:xfrm>
              <a:off x="15811184" y="674240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16480127" y="727694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16397179" y="872689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5" name="Oval 74"/>
            <p:cNvSpPr/>
            <p:nvPr/>
          </p:nvSpPr>
          <p:spPr>
            <a:xfrm>
              <a:off x="17713743" y="7544727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Oval 75"/>
            <p:cNvSpPr/>
            <p:nvPr/>
          </p:nvSpPr>
          <p:spPr>
            <a:xfrm>
              <a:off x="17481194" y="8525349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Oval 76"/>
            <p:cNvSpPr/>
            <p:nvPr/>
          </p:nvSpPr>
          <p:spPr>
            <a:xfrm>
              <a:off x="18518497" y="929265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9490439" y="8029765"/>
            <a:chExt cx="3600000" cy="3600000"/>
          </a:xfrm>
        </p:grpSpPr>
        <p:sp>
          <p:nvSpPr>
            <p:cNvPr id="79" name="Rectangle 78"/>
            <p:cNvSpPr/>
            <p:nvPr/>
          </p:nvSpPr>
          <p:spPr>
            <a:xfrm>
              <a:off x="9490439" y="8029765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0" name="Oval 79"/>
            <p:cNvSpPr/>
            <p:nvPr/>
          </p:nvSpPr>
          <p:spPr>
            <a:xfrm>
              <a:off x="9924035" y="835074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1" name="Oval 80"/>
            <p:cNvSpPr/>
            <p:nvPr/>
          </p:nvSpPr>
          <p:spPr>
            <a:xfrm>
              <a:off x="11725286" y="935277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2" name="Oval 81"/>
            <p:cNvSpPr/>
            <p:nvPr/>
          </p:nvSpPr>
          <p:spPr>
            <a:xfrm>
              <a:off x="9932530" y="10468618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3" name="Oval 82"/>
            <p:cNvSpPr/>
            <p:nvPr/>
          </p:nvSpPr>
          <p:spPr>
            <a:xfrm>
              <a:off x="11353800" y="8387582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4" name="Oval 83"/>
            <p:cNvSpPr/>
            <p:nvPr/>
          </p:nvSpPr>
          <p:spPr>
            <a:xfrm>
              <a:off x="10467103" y="923443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5" name="Oval 84"/>
            <p:cNvSpPr/>
            <p:nvPr/>
          </p:nvSpPr>
          <p:spPr>
            <a:xfrm>
              <a:off x="11127558" y="10521738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Oval 85"/>
            <p:cNvSpPr/>
            <p:nvPr/>
          </p:nvSpPr>
          <p:spPr>
            <a:xfrm>
              <a:off x="12055299" y="1049854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87" name="Group 86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3415107" y="7834130"/>
            <a:chExt cx="3600000" cy="3600000"/>
          </a:xfrm>
        </p:grpSpPr>
        <p:sp>
          <p:nvSpPr>
            <p:cNvPr id="88" name="Rectangle 87"/>
            <p:cNvSpPr/>
            <p:nvPr/>
          </p:nvSpPr>
          <p:spPr>
            <a:xfrm>
              <a:off x="3415107" y="7834130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Oval 88"/>
            <p:cNvSpPr/>
            <p:nvPr/>
          </p:nvSpPr>
          <p:spPr>
            <a:xfrm>
              <a:off x="5772629" y="856488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Oval 89"/>
            <p:cNvSpPr/>
            <p:nvPr/>
          </p:nvSpPr>
          <p:spPr>
            <a:xfrm>
              <a:off x="3744316" y="824399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1" name="Oval 90"/>
            <p:cNvSpPr/>
            <p:nvPr/>
          </p:nvSpPr>
          <p:spPr>
            <a:xfrm>
              <a:off x="4680534" y="9574007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2" name="Oval 91"/>
            <p:cNvSpPr/>
            <p:nvPr/>
          </p:nvSpPr>
          <p:spPr>
            <a:xfrm>
              <a:off x="3654051" y="10444041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3" name="Oval 92"/>
            <p:cNvSpPr/>
            <p:nvPr/>
          </p:nvSpPr>
          <p:spPr>
            <a:xfrm>
              <a:off x="5828713" y="10713964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4" name="Group 93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-4297703" y="6742404"/>
            <a:chExt cx="3600000" cy="3600000"/>
          </a:xfrm>
        </p:grpSpPr>
        <p:sp>
          <p:nvSpPr>
            <p:cNvPr id="95" name="Rectangle 94"/>
            <p:cNvSpPr/>
            <p:nvPr/>
          </p:nvSpPr>
          <p:spPr>
            <a:xfrm>
              <a:off x="-4297703" y="6742404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6" name="Oval 95"/>
            <p:cNvSpPr/>
            <p:nvPr/>
          </p:nvSpPr>
          <p:spPr>
            <a:xfrm>
              <a:off x="-2981412" y="73843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7" name="Oval 96"/>
            <p:cNvSpPr/>
            <p:nvPr/>
          </p:nvSpPr>
          <p:spPr>
            <a:xfrm>
              <a:off x="-1953245" y="91843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8" name="Oval 97"/>
            <p:cNvSpPr/>
            <p:nvPr/>
          </p:nvSpPr>
          <p:spPr>
            <a:xfrm>
              <a:off x="-1685959" y="797969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9" name="Oval 98"/>
            <p:cNvSpPr/>
            <p:nvPr/>
          </p:nvSpPr>
          <p:spPr>
            <a:xfrm>
              <a:off x="-3276880" y="852340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0" name="Oval 99"/>
            <p:cNvSpPr/>
            <p:nvPr/>
          </p:nvSpPr>
          <p:spPr>
            <a:xfrm>
              <a:off x="-3927333" y="9449362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Oval 100"/>
            <p:cNvSpPr/>
            <p:nvPr/>
          </p:nvSpPr>
          <p:spPr>
            <a:xfrm>
              <a:off x="-3980784" y="73843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7742880" y="4634753"/>
            <a:ext cx="1662388" cy="1662388"/>
            <a:chOff x="-6122700" y="-541521"/>
            <a:chExt cx="3600000" cy="3600000"/>
          </a:xfrm>
        </p:grpSpPr>
        <p:sp>
          <p:nvSpPr>
            <p:cNvPr id="103" name="Rectangle 102"/>
            <p:cNvSpPr/>
            <p:nvPr/>
          </p:nvSpPr>
          <p:spPr>
            <a:xfrm>
              <a:off x="-6122700" y="-541521"/>
              <a:ext cx="3600000" cy="3600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Oval 103"/>
            <p:cNvSpPr/>
            <p:nvPr/>
          </p:nvSpPr>
          <p:spPr>
            <a:xfrm>
              <a:off x="-4589987" y="-4050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" name="Oval 104"/>
            <p:cNvSpPr/>
            <p:nvPr/>
          </p:nvSpPr>
          <p:spPr>
            <a:xfrm>
              <a:off x="-5702599" y="1865540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6" name="Oval 105"/>
            <p:cNvSpPr/>
            <p:nvPr/>
          </p:nvSpPr>
          <p:spPr>
            <a:xfrm>
              <a:off x="-3811453" y="1370966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/>
            <p:cNvSpPr/>
            <p:nvPr/>
          </p:nvSpPr>
          <p:spPr>
            <a:xfrm>
              <a:off x="-4634792" y="227827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" name="Oval 107"/>
            <p:cNvSpPr/>
            <p:nvPr/>
          </p:nvSpPr>
          <p:spPr>
            <a:xfrm>
              <a:off x="-3538613" y="159872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" name="Oval 108"/>
            <p:cNvSpPr/>
            <p:nvPr/>
          </p:nvSpPr>
          <p:spPr>
            <a:xfrm>
              <a:off x="-4950264" y="975775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" name="Oval 109"/>
            <p:cNvSpPr/>
            <p:nvPr/>
          </p:nvSpPr>
          <p:spPr>
            <a:xfrm>
              <a:off x="-5847906" y="-85393"/>
              <a:ext cx="534573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7625920" y="3936712"/>
            <a:ext cx="187051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For Example: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91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2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2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2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2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2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Double Factorial Design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1634871"/>
            <a:ext cx="10515600" cy="5040000"/>
            <a:chOff x="322763" y="1141680"/>
            <a:chExt cx="11498124" cy="5631740"/>
          </a:xfrm>
        </p:grpSpPr>
        <p:sp>
          <p:nvSpPr>
            <p:cNvPr id="5" name="Rectangle 4"/>
            <p:cNvSpPr/>
            <p:nvPr/>
          </p:nvSpPr>
          <p:spPr>
            <a:xfrm>
              <a:off x="322763" y="1141680"/>
              <a:ext cx="11498124" cy="5631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219162" y="1298889"/>
              <a:ext cx="5218906" cy="5178661"/>
              <a:chOff x="5458782" y="849158"/>
              <a:chExt cx="5218906" cy="5178661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5997688" y="1347819"/>
                <a:ext cx="4680000" cy="46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6357688" y="1707819"/>
                <a:ext cx="3960000" cy="396000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851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51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923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923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641087" y="40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9394656" y="40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9441145" y="4773520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665765" y="47735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71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71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43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43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841083" y="40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594655" y="40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41145" y="4773520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865765" y="47735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71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71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43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743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841083" y="22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594655" y="22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641145" y="2973521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6865765" y="2973521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745178" y="1692785"/>
                <a:ext cx="3224484" cy="4126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Low         High      Low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 rot="16200000">
                <a:off x="4765258" y="3522604"/>
                <a:ext cx="3531620" cy="4038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 Low      High            Low      High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851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851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923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923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641087" y="2247819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9394656" y="2247819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9441143" y="2973522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8665768" y="2973522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8840503" y="1329495"/>
                <a:ext cx="934513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 rot="16200000">
                <a:off x="5649830" y="2532045"/>
                <a:ext cx="1017909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 rot="16200000">
                <a:off x="5682692" y="4362194"/>
                <a:ext cx="955002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940227" y="1329495"/>
                <a:ext cx="996070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16200000">
                <a:off x="5124342" y="3451860"/>
                <a:ext cx="1072719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Factor B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852875" y="849158"/>
                <a:ext cx="1060221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Factor A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7218724" y="2596915"/>
                <a:ext cx="496387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9026835" y="2607819"/>
                <a:ext cx="499892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∅</a:t>
                </a:r>
                <a:r>
                  <a:rPr lang="en-AU" b="1" dirty="0"/>
                  <a:t>B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7208676" y="4411898"/>
                <a:ext cx="51040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A∅</a:t>
                </a:r>
                <a:endParaRPr lang="en-AU" b="1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017284" y="4423437"/>
                <a:ext cx="513914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∅∅</a:t>
                </a:r>
                <a:endParaRPr lang="en-AU" b="1" dirty="0"/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H="1">
                <a:off x="8337834" y="1707819"/>
                <a:ext cx="0" cy="39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 flipH="1">
                <a:off x="8337688" y="1707819"/>
                <a:ext cx="0" cy="39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5" name="Straight Arrow Connector 54"/>
          <p:cNvCxnSpPr/>
          <p:nvPr/>
        </p:nvCxnSpPr>
        <p:spPr>
          <a:xfrm>
            <a:off x="6826989" y="2732519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210552" y="2735019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rot="5400000">
            <a:off x="4348211" y="3471636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612632" y="2329321"/>
            <a:ext cx="23711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criterion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-High (H)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-Low (L)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HH, HL, LH, LL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rot="5400000">
            <a:off x="4346816" y="5227983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596858" y="1698371"/>
            <a:ext cx="1755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Salience</a:t>
            </a:r>
            <a:endParaRPr lang="en-AU" sz="3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31661" y="1762899"/>
            <a:ext cx="278153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Measure: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Survivor Interaction</a:t>
            </a:r>
            <a:b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(SIC)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4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Double Factorial Design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838200" y="1634871"/>
            <a:ext cx="10515600" cy="5040000"/>
            <a:chOff x="322763" y="1141680"/>
            <a:chExt cx="11498124" cy="5631740"/>
          </a:xfrm>
        </p:grpSpPr>
        <p:sp>
          <p:nvSpPr>
            <p:cNvPr id="65" name="Rectangle 64"/>
            <p:cNvSpPr/>
            <p:nvPr/>
          </p:nvSpPr>
          <p:spPr>
            <a:xfrm>
              <a:off x="322763" y="1141680"/>
              <a:ext cx="11498124" cy="5631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219162" y="1298889"/>
              <a:ext cx="5218906" cy="5178661"/>
              <a:chOff x="5458782" y="849158"/>
              <a:chExt cx="5218906" cy="5178661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5997688" y="1347819"/>
                <a:ext cx="4680000" cy="468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8" name="Rectangle 67"/>
              <p:cNvSpPr>
                <a:spLocks noChangeAspect="1"/>
              </p:cNvSpPr>
              <p:nvPr/>
            </p:nvSpPr>
            <p:spPr>
              <a:xfrm>
                <a:off x="6357688" y="1707819"/>
                <a:ext cx="3960000" cy="3960000"/>
              </a:xfrm>
              <a:prstGeom prst="rect">
                <a:avLst/>
              </a:prstGeom>
              <a:solidFill>
                <a:srgbClr val="EEEEEE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851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851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923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923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8641087" y="40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9394656" y="40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9441145" y="4773520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8665765" y="47735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71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71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7437688" y="45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7437688" y="38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841083" y="40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7594655" y="40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641145" y="4773520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865765" y="47735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71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71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743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743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841083" y="2247820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7594655" y="2247820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7641145" y="2973521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865765" y="2973521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745178" y="1692785"/>
                <a:ext cx="3224484" cy="4126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Low         High      Low</a:t>
                </a:r>
              </a:p>
            </p:txBody>
          </p:sp>
          <p:sp>
            <p:nvSpPr>
              <p:cNvPr id="94" name="Rectangle 93"/>
              <p:cNvSpPr/>
              <p:nvPr/>
            </p:nvSpPr>
            <p:spPr>
              <a:xfrm rot="16200000">
                <a:off x="4765258" y="3522604"/>
                <a:ext cx="3531620" cy="4038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 Low      High            Low      High</a:t>
                </a: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851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851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9237688" y="278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9237688" y="2067819"/>
                <a:ext cx="720000" cy="720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8641087" y="2247819"/>
                <a:ext cx="517420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HH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9394656" y="2247819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LH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9441143" y="2973522"/>
                <a:ext cx="41575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LL</a:t>
                </a: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8665768" y="2973522"/>
                <a:ext cx="466591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dirty="0"/>
                  <a:t>HL</a:t>
                </a: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8840503" y="1329495"/>
                <a:ext cx="934513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6200000">
                <a:off x="5649830" y="2532045"/>
                <a:ext cx="1017909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6200000">
                <a:off x="5682692" y="4362194"/>
                <a:ext cx="955002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940227" y="1329495"/>
                <a:ext cx="996070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 rot="16200000">
                <a:off x="5124342" y="3451860"/>
                <a:ext cx="1072719" cy="403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Factor B</a:t>
                </a: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7852875" y="849158"/>
                <a:ext cx="1060221" cy="4126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Factor A</a:t>
                </a: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7218724" y="2596915"/>
                <a:ext cx="496387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9026835" y="2607819"/>
                <a:ext cx="499892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∅</a:t>
                </a:r>
                <a:r>
                  <a:rPr lang="en-AU" b="1" dirty="0"/>
                  <a:t>B</a:t>
                </a: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7208676" y="4411898"/>
                <a:ext cx="510409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A∅</a:t>
                </a:r>
                <a:endParaRPr lang="en-AU" b="1" dirty="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9017284" y="4423437"/>
                <a:ext cx="513914" cy="412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>
                    <a:ea typeface="Cambria Math" panose="02040503050406030204" pitchFamily="18" charset="0"/>
                  </a:rPr>
                  <a:t>∅∅</a:t>
                </a:r>
                <a:endParaRPr lang="en-AU" b="1" dirty="0"/>
              </a:p>
            </p:txBody>
          </p:sp>
          <p:cxnSp>
            <p:nvCxnSpPr>
              <p:cNvPr id="113" name="Straight Connector 112"/>
              <p:cNvCxnSpPr/>
              <p:nvPr/>
            </p:nvCxnSpPr>
            <p:spPr>
              <a:xfrm flipH="1">
                <a:off x="8337834" y="1707819"/>
                <a:ext cx="0" cy="39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 rot="5400000" flipH="1">
                <a:off x="8337688" y="1707819"/>
                <a:ext cx="0" cy="39600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15" name="Straight Arrow Connector 114"/>
          <p:cNvCxnSpPr/>
          <p:nvPr/>
        </p:nvCxnSpPr>
        <p:spPr>
          <a:xfrm>
            <a:off x="6826989" y="2732519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5210552" y="2735019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5400000">
            <a:off x="4348211" y="3471636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8612632" y="2329321"/>
            <a:ext cx="237116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from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criterion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-High (H)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-Low (L)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HH, HL, LH, LL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 rot="5400000">
            <a:off x="4346816" y="5227983"/>
            <a:ext cx="252000" cy="0"/>
          </a:xfrm>
          <a:prstGeom prst="straightConnector1">
            <a:avLst/>
          </a:prstGeom>
          <a:ln w="349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8596858" y="1698371"/>
            <a:ext cx="1755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Salience</a:t>
            </a:r>
            <a:endParaRPr lang="en-AU" sz="3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60902" y="2329319"/>
            <a:ext cx="234384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Presence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A-Target Left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B-Target Right</a:t>
            </a:r>
          </a:p>
          <a:p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∅-Distractor</a:t>
            </a:r>
          </a:p>
          <a:p>
            <a:endParaRPr lang="en-US" sz="25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AB, A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∅∅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062506" y="1729633"/>
            <a:ext cx="11833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en-AU" sz="3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849104" y="2379727"/>
            <a:ext cx="681559" cy="0"/>
          </a:xfrm>
          <a:prstGeom prst="straightConnector1">
            <a:avLst/>
          </a:prstGeom>
          <a:ln w="539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rot="5400000">
            <a:off x="3806102" y="4289067"/>
            <a:ext cx="681559" cy="0"/>
          </a:xfrm>
          <a:prstGeom prst="straightConnector1">
            <a:avLst/>
          </a:prstGeom>
          <a:ln w="5397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3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Methodology – Double Factorial Design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38200" y="1634871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3" name="Group 62"/>
          <p:cNvGrpSpPr/>
          <p:nvPr/>
        </p:nvGrpSpPr>
        <p:grpSpPr>
          <a:xfrm>
            <a:off x="3210558" y="2014629"/>
            <a:ext cx="4459446" cy="4371359"/>
            <a:chOff x="5443972" y="897483"/>
            <a:chExt cx="5233716" cy="5130336"/>
          </a:xfrm>
        </p:grpSpPr>
        <p:sp>
          <p:nvSpPr>
            <p:cNvPr id="123" name="Rectangle 122"/>
            <p:cNvSpPr>
              <a:spLocks noChangeAspect="1"/>
            </p:cNvSpPr>
            <p:nvPr/>
          </p:nvSpPr>
          <p:spPr>
            <a:xfrm>
              <a:off x="5997688" y="1347819"/>
              <a:ext cx="4680000" cy="46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4" name="Rectangle 123"/>
            <p:cNvSpPr>
              <a:spLocks noChangeAspect="1"/>
            </p:cNvSpPr>
            <p:nvPr/>
          </p:nvSpPr>
          <p:spPr>
            <a:xfrm>
              <a:off x="6357688" y="1707819"/>
              <a:ext cx="3960000" cy="39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517688" y="45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517688" y="38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237688" y="45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9237688" y="38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616696" y="4047820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5,5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9344389" y="4047820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4,5</a:t>
              </a: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9364998" y="4773521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4,4</a:t>
              </a: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632747" y="4773521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5,4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717688" y="45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717688" y="38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437688" y="45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437688" y="38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816699" y="4047820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1,5</a:t>
              </a: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7570267" y="4047820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2,5</a:t>
              </a: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7543022" y="4773521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2,4</a:t>
              </a: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824125" y="4773521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1,4</a:t>
              </a: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717688" y="27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717688" y="20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437688" y="27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437688" y="20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6816699" y="2247818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1,1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544389" y="2247818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1,2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7547745" y="2973519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2,2</a:t>
              </a: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824125" y="2973519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2,1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717689" y="1692785"/>
              <a:ext cx="3293040" cy="4334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b="1" dirty="0"/>
                <a:t>High    Low          High    Low</a:t>
              </a:r>
            </a:p>
          </p:txBody>
        </p:sp>
        <p:sp>
          <p:nvSpPr>
            <p:cNvPr id="150" name="Rectangle 149"/>
            <p:cNvSpPr/>
            <p:nvPr/>
          </p:nvSpPr>
          <p:spPr>
            <a:xfrm rot="16200000">
              <a:off x="4893724" y="3455020"/>
              <a:ext cx="3274708" cy="4334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AU" b="1" dirty="0"/>
                <a:t>Low    High          Low    High</a:t>
              </a: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8517688" y="27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8517688" y="20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237688" y="278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9237688" y="2067819"/>
              <a:ext cx="720000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616696" y="2247818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5,1</a:t>
              </a: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370268" y="2247818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4,1</a:t>
              </a: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364998" y="2973519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4,2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615499" y="2973519"/>
              <a:ext cx="559129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dirty="0"/>
                <a:t>5,2</a:t>
              </a: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840502" y="1329494"/>
              <a:ext cx="1003048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160" name="Rectangle 159"/>
            <p:cNvSpPr/>
            <p:nvPr/>
          </p:nvSpPr>
          <p:spPr>
            <a:xfrm rot="16200000">
              <a:off x="5624227" y="2517238"/>
              <a:ext cx="1069120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161" name="Rectangle 160"/>
            <p:cNvSpPr/>
            <p:nvPr/>
          </p:nvSpPr>
          <p:spPr>
            <a:xfrm rot="16200000">
              <a:off x="5658673" y="4347385"/>
              <a:ext cx="1003048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940227" y="1329494"/>
              <a:ext cx="1069119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163" name="Rectangle 162"/>
            <p:cNvSpPr/>
            <p:nvPr/>
          </p:nvSpPr>
          <p:spPr>
            <a:xfrm rot="16200000">
              <a:off x="5097357" y="3437054"/>
              <a:ext cx="1126687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Factor B</a:t>
              </a: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797688" y="897483"/>
              <a:ext cx="1137975" cy="4334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Factor A</a:t>
              </a: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218725" y="2596917"/>
              <a:ext cx="532790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b="1" dirty="0"/>
                <a:t>AB</a:t>
              </a: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9004242" y="2607820"/>
              <a:ext cx="536553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b="1" dirty="0">
                  <a:ea typeface="Cambria Math" panose="02040503050406030204" pitchFamily="18" charset="0"/>
                </a:rPr>
                <a:t>∅</a:t>
              </a:r>
              <a:r>
                <a:rPr lang="en-AU" b="1" dirty="0"/>
                <a:t>B</a:t>
              </a: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208675" y="4411902"/>
              <a:ext cx="547841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b="1" dirty="0">
                  <a:ea typeface="Cambria Math" panose="02040503050406030204" pitchFamily="18" charset="0"/>
                </a:rPr>
                <a:t>A∅</a:t>
              </a:r>
              <a:endParaRPr lang="en-AU" b="1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9017282" y="4423438"/>
              <a:ext cx="551604" cy="43345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AU" b="1" dirty="0">
                  <a:ea typeface="Cambria Math" panose="02040503050406030204" pitchFamily="18" charset="0"/>
                </a:rPr>
                <a:t>∅∅</a:t>
              </a:r>
              <a:endParaRPr lang="en-AU" b="1" dirty="0"/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H="1">
              <a:off x="8337834" y="1707817"/>
              <a:ext cx="0" cy="395887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 rot="5400000" flipH="1">
              <a:off x="8337688" y="1707819"/>
              <a:ext cx="0" cy="39600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Rectangle 170"/>
          <p:cNvSpPr/>
          <p:nvPr/>
        </p:nvSpPr>
        <p:spPr>
          <a:xfrm>
            <a:off x="8471301" y="2398337"/>
            <a:ext cx="920227" cy="920227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172" name="Group 171"/>
          <p:cNvGrpSpPr/>
          <p:nvPr/>
        </p:nvGrpSpPr>
        <p:grpSpPr>
          <a:xfrm>
            <a:off x="8471301" y="3423813"/>
            <a:ext cx="920227" cy="920227"/>
            <a:chOff x="8471298" y="3423808"/>
            <a:chExt cx="920226" cy="920226"/>
          </a:xfrm>
        </p:grpSpPr>
        <p:sp>
          <p:nvSpPr>
            <p:cNvPr id="173" name="Rectangle 172"/>
            <p:cNvSpPr/>
            <p:nvPr/>
          </p:nvSpPr>
          <p:spPr>
            <a:xfrm>
              <a:off x="8471298" y="3423808"/>
              <a:ext cx="920226" cy="9202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4" name="Rectangle 173"/>
            <p:cNvSpPr>
              <a:spLocks noChangeAspect="1"/>
            </p:cNvSpPr>
            <p:nvPr/>
          </p:nvSpPr>
          <p:spPr>
            <a:xfrm>
              <a:off x="8896794" y="4132802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8472405" y="4445265"/>
            <a:ext cx="920227" cy="920227"/>
            <a:chOff x="8472400" y="4445259"/>
            <a:chExt cx="920226" cy="920226"/>
          </a:xfrm>
        </p:grpSpPr>
        <p:sp>
          <p:nvSpPr>
            <p:cNvPr id="176" name="Rectangle 175"/>
            <p:cNvSpPr/>
            <p:nvPr/>
          </p:nvSpPr>
          <p:spPr>
            <a:xfrm>
              <a:off x="8472400" y="4445259"/>
              <a:ext cx="920226" cy="9202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7" name="Rectangle 176"/>
            <p:cNvSpPr>
              <a:spLocks noChangeAspect="1"/>
            </p:cNvSpPr>
            <p:nvPr/>
          </p:nvSpPr>
          <p:spPr>
            <a:xfrm>
              <a:off x="8696009" y="4879007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8" name="Rectangle 177"/>
            <p:cNvSpPr>
              <a:spLocks noChangeAspect="1"/>
            </p:cNvSpPr>
            <p:nvPr/>
          </p:nvSpPr>
          <p:spPr>
            <a:xfrm>
              <a:off x="9175489" y="4907177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79" name="Rectangle 178"/>
            <p:cNvSpPr>
              <a:spLocks noChangeAspect="1"/>
            </p:cNvSpPr>
            <p:nvPr/>
          </p:nvSpPr>
          <p:spPr>
            <a:xfrm>
              <a:off x="9005881" y="4570895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0" name="Rectangle 179"/>
            <p:cNvSpPr>
              <a:spLocks noChangeAspect="1"/>
            </p:cNvSpPr>
            <p:nvPr/>
          </p:nvSpPr>
          <p:spPr>
            <a:xfrm>
              <a:off x="8897896" y="5154253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8472405" y="5466713"/>
            <a:ext cx="920227" cy="920227"/>
            <a:chOff x="8472400" y="5466709"/>
            <a:chExt cx="920226" cy="920226"/>
          </a:xfrm>
        </p:grpSpPr>
        <p:sp>
          <p:nvSpPr>
            <p:cNvPr id="182" name="Rectangle 181"/>
            <p:cNvSpPr/>
            <p:nvPr/>
          </p:nvSpPr>
          <p:spPr>
            <a:xfrm>
              <a:off x="8472400" y="5466709"/>
              <a:ext cx="920226" cy="920226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3" name="Rectangle 182"/>
            <p:cNvSpPr>
              <a:spLocks noChangeAspect="1"/>
            </p:cNvSpPr>
            <p:nvPr/>
          </p:nvSpPr>
          <p:spPr>
            <a:xfrm>
              <a:off x="9175489" y="5928627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4" name="Rectangle 183"/>
            <p:cNvSpPr>
              <a:spLocks noChangeAspect="1"/>
            </p:cNvSpPr>
            <p:nvPr/>
          </p:nvSpPr>
          <p:spPr>
            <a:xfrm>
              <a:off x="8897896" y="5992823"/>
              <a:ext cx="45028" cy="45028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85" name="Rectangle 184"/>
          <p:cNvSpPr>
            <a:spLocks noChangeAspect="1"/>
          </p:cNvSpPr>
          <p:nvPr/>
        </p:nvSpPr>
        <p:spPr>
          <a:xfrm>
            <a:off x="8746175" y="5652947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6" name="Rectangle 185"/>
          <p:cNvSpPr>
            <a:spLocks noChangeAspect="1"/>
          </p:cNvSpPr>
          <p:nvPr/>
        </p:nvSpPr>
        <p:spPr>
          <a:xfrm>
            <a:off x="9153051" y="6181019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7" name="Rectangle 186"/>
          <p:cNvSpPr>
            <a:spLocks noChangeAspect="1"/>
          </p:cNvSpPr>
          <p:nvPr/>
        </p:nvSpPr>
        <p:spPr>
          <a:xfrm>
            <a:off x="9005883" y="3566691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8" name="Rectangle 187"/>
          <p:cNvSpPr>
            <a:spLocks noChangeAspect="1"/>
          </p:cNvSpPr>
          <p:nvPr/>
        </p:nvSpPr>
        <p:spPr>
          <a:xfrm>
            <a:off x="8979911" y="2597115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9" name="Rectangle 188"/>
          <p:cNvSpPr/>
          <p:nvPr/>
        </p:nvSpPr>
        <p:spPr>
          <a:xfrm>
            <a:off x="7883011" y="2701100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1 =</a:t>
            </a:r>
          </a:p>
        </p:txBody>
      </p:sp>
      <p:sp>
        <p:nvSpPr>
          <p:cNvPr id="190" name="Rectangle 189"/>
          <p:cNvSpPr/>
          <p:nvPr/>
        </p:nvSpPr>
        <p:spPr>
          <a:xfrm>
            <a:off x="7883011" y="3722723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2 =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7885271" y="4749829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4 =</a:t>
            </a:r>
          </a:p>
        </p:txBody>
      </p:sp>
      <p:sp>
        <p:nvSpPr>
          <p:cNvPr id="192" name="Rectangle 191"/>
          <p:cNvSpPr/>
          <p:nvPr/>
        </p:nvSpPr>
        <p:spPr>
          <a:xfrm>
            <a:off x="7885271" y="5725877"/>
            <a:ext cx="47000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5 =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9489657" y="2563685"/>
            <a:ext cx="1438214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High Salience</a:t>
            </a:r>
          </a:p>
          <a:p>
            <a:r>
              <a:rPr lang="en-AU" dirty="0"/>
              <a:t>Target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9489657" y="3585309"/>
            <a:ext cx="139403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Low Salience</a:t>
            </a:r>
          </a:p>
          <a:p>
            <a:r>
              <a:rPr lang="en-AU" dirty="0"/>
              <a:t>Target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9491917" y="4612413"/>
            <a:ext cx="139403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Low Salience</a:t>
            </a:r>
          </a:p>
          <a:p>
            <a:r>
              <a:rPr lang="en-AU" dirty="0"/>
              <a:t>Distractor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9491917" y="5588461"/>
            <a:ext cx="1438214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AU" dirty="0"/>
              <a:t>High Salience</a:t>
            </a:r>
          </a:p>
          <a:p>
            <a:r>
              <a:rPr lang="en-AU" dirty="0"/>
              <a:t>Distractor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060902" y="2329319"/>
            <a:ext cx="234384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Presence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A-Target Left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B-Target Right</a:t>
            </a:r>
          </a:p>
          <a:p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∅-Distractor</a:t>
            </a:r>
          </a:p>
          <a:p>
            <a:endParaRPr lang="en-US" sz="25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Combinations</a:t>
            </a:r>
          </a:p>
          <a:p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AB, A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B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</a:t>
            </a:r>
            <a:r>
              <a:rPr lang="en-US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AU" sz="2500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∅∅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062506" y="1729633"/>
            <a:ext cx="11833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endParaRPr lang="en-AU" sz="3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8596858" y="1698371"/>
            <a:ext cx="175560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Salience</a:t>
            </a:r>
            <a:endParaRPr lang="en-AU" sz="3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346955" y="1628928"/>
            <a:ext cx="27562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b="1" dirty="0"/>
              <a:t>Target Criterion &lt; 3 Dots</a:t>
            </a:r>
          </a:p>
        </p:txBody>
      </p:sp>
      <p:sp>
        <p:nvSpPr>
          <p:cNvPr id="201" name="Rectangle 200"/>
          <p:cNvSpPr>
            <a:spLocks noChangeAspect="1"/>
          </p:cNvSpPr>
          <p:nvPr/>
        </p:nvSpPr>
        <p:spPr>
          <a:xfrm>
            <a:off x="8745499" y="6160463"/>
            <a:ext cx="45028" cy="45028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053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Methodology – Salience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1636609"/>
            <a:ext cx="10515600" cy="504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z</a:t>
            </a:r>
            <a:endParaRPr lang="en-AU" dirty="0"/>
          </a:p>
        </p:txBody>
      </p:sp>
      <p:sp>
        <p:nvSpPr>
          <p:cNvPr id="92" name="TextBox 91"/>
          <p:cNvSpPr txBox="1"/>
          <p:nvPr/>
        </p:nvSpPr>
        <p:spPr>
          <a:xfrm>
            <a:off x="3184145" y="1637943"/>
            <a:ext cx="582371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Target Criteria: Are Either Less than Three?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2042610" y="2682377"/>
            <a:ext cx="2863054" cy="1321156"/>
            <a:chOff x="4235570" y="2644855"/>
            <a:chExt cx="2863054" cy="1321156"/>
          </a:xfrm>
        </p:grpSpPr>
        <p:sp>
          <p:nvSpPr>
            <p:cNvPr id="49" name="Rectangle 48"/>
            <p:cNvSpPr/>
            <p:nvPr/>
          </p:nvSpPr>
          <p:spPr>
            <a:xfrm>
              <a:off x="5777470" y="2644856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235570" y="2644855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>
              <a:spLocks noChangeAspect="1"/>
            </p:cNvSpPr>
            <p:nvPr/>
          </p:nvSpPr>
          <p:spPr>
            <a:xfrm>
              <a:off x="6223697" y="2916985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4789301" y="3051197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407204" y="2130133"/>
            <a:ext cx="33775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Double Target Condition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042610" y="4728947"/>
            <a:ext cx="2863054" cy="1321156"/>
            <a:chOff x="4235570" y="2644855"/>
            <a:chExt cx="2863054" cy="1321156"/>
          </a:xfrm>
        </p:grpSpPr>
        <p:sp>
          <p:nvSpPr>
            <p:cNvPr id="66" name="Rectangle 65"/>
            <p:cNvSpPr/>
            <p:nvPr/>
          </p:nvSpPr>
          <p:spPr>
            <a:xfrm>
              <a:off x="5777470" y="2644856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67" name="Rectangle 66"/>
            <p:cNvSpPr>
              <a:spLocks noChangeAspect="1"/>
            </p:cNvSpPr>
            <p:nvPr/>
          </p:nvSpPr>
          <p:spPr>
            <a:xfrm>
              <a:off x="5169441" y="3455010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235570" y="2644855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69" name="Rectangle 68"/>
            <p:cNvSpPr>
              <a:spLocks noChangeAspect="1"/>
            </p:cNvSpPr>
            <p:nvPr/>
          </p:nvSpPr>
          <p:spPr>
            <a:xfrm>
              <a:off x="6223697" y="2916985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>
              <a:spLocks noChangeAspect="1"/>
            </p:cNvSpPr>
            <p:nvPr/>
          </p:nvSpPr>
          <p:spPr>
            <a:xfrm>
              <a:off x="4789301" y="3051197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261411" y="2672534"/>
            <a:ext cx="2863054" cy="1321156"/>
            <a:chOff x="4235570" y="2644855"/>
            <a:chExt cx="2863054" cy="1321156"/>
          </a:xfrm>
        </p:grpSpPr>
        <p:sp>
          <p:nvSpPr>
            <p:cNvPr id="72" name="Rectangle 71"/>
            <p:cNvSpPr/>
            <p:nvPr/>
          </p:nvSpPr>
          <p:spPr>
            <a:xfrm>
              <a:off x="5777470" y="2644856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3" name="Rectangle 72"/>
            <p:cNvSpPr>
              <a:spLocks noChangeAspect="1"/>
            </p:cNvSpPr>
            <p:nvPr/>
          </p:nvSpPr>
          <p:spPr>
            <a:xfrm>
              <a:off x="6693441" y="3328010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235570" y="2644855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7" name="Rectangle 76"/>
            <p:cNvSpPr>
              <a:spLocks noChangeAspect="1"/>
            </p:cNvSpPr>
            <p:nvPr/>
          </p:nvSpPr>
          <p:spPr>
            <a:xfrm>
              <a:off x="6223697" y="2916985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78" name="Rectangle 77"/>
            <p:cNvSpPr>
              <a:spLocks noChangeAspect="1"/>
            </p:cNvSpPr>
            <p:nvPr/>
          </p:nvSpPr>
          <p:spPr>
            <a:xfrm>
              <a:off x="4789301" y="3051197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265573" y="4723066"/>
            <a:ext cx="2863054" cy="1321156"/>
            <a:chOff x="4235570" y="2644855"/>
            <a:chExt cx="2863054" cy="1321156"/>
          </a:xfrm>
        </p:grpSpPr>
        <p:sp>
          <p:nvSpPr>
            <p:cNvPr id="81" name="Rectangle 80"/>
            <p:cNvSpPr/>
            <p:nvPr/>
          </p:nvSpPr>
          <p:spPr>
            <a:xfrm>
              <a:off x="5777470" y="2644856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82" name="Rectangle 81"/>
            <p:cNvSpPr>
              <a:spLocks noChangeAspect="1"/>
            </p:cNvSpPr>
            <p:nvPr/>
          </p:nvSpPr>
          <p:spPr>
            <a:xfrm>
              <a:off x="6693441" y="3328010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235570" y="2644855"/>
              <a:ext cx="1321154" cy="132115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93" name="Rectangle 92"/>
            <p:cNvSpPr>
              <a:spLocks noChangeAspect="1"/>
            </p:cNvSpPr>
            <p:nvPr/>
          </p:nvSpPr>
          <p:spPr>
            <a:xfrm>
              <a:off x="6223697" y="2916985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  <p:sp>
          <p:nvSpPr>
            <p:cNvPr id="94" name="Rectangle 93"/>
            <p:cNvSpPr>
              <a:spLocks noChangeAspect="1"/>
            </p:cNvSpPr>
            <p:nvPr/>
          </p:nvSpPr>
          <p:spPr>
            <a:xfrm>
              <a:off x="4789301" y="3051197"/>
              <a:ext cx="64646" cy="64646"/>
            </a:xfrm>
            <a:prstGeom prst="rect">
              <a:avLst/>
            </a:prstGeom>
            <a:solidFill>
              <a:srgbClr val="929292"/>
            </a:solidFill>
            <a:ln>
              <a:solidFill>
                <a:srgbClr val="9292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350">
                <a:solidFill>
                  <a:prstClr val="white"/>
                </a:solidFill>
              </a:endParaRPr>
            </a:p>
          </p:txBody>
        </p:sp>
      </p:grpSp>
      <p:sp>
        <p:nvSpPr>
          <p:cNvPr id="95" name="Rectangle 94"/>
          <p:cNvSpPr>
            <a:spLocks noChangeAspect="1"/>
          </p:cNvSpPr>
          <p:nvPr/>
        </p:nvSpPr>
        <p:spPr>
          <a:xfrm>
            <a:off x="8224844" y="5431621"/>
            <a:ext cx="64646" cy="64646"/>
          </a:xfrm>
          <a:prstGeom prst="rect">
            <a:avLst/>
          </a:prstGeom>
          <a:solidFill>
            <a:srgbClr val="929292"/>
          </a:solidFill>
          <a:ln>
            <a:solidFill>
              <a:srgbClr val="929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290253" y="4008826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078205" y="3981679"/>
            <a:ext cx="771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3826143" y="3981679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536305" y="3983032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9078205" y="6050102"/>
            <a:ext cx="771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546073" y="6050102"/>
            <a:ext cx="771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317019" y="6050102"/>
            <a:ext cx="77136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849151" y="6065239"/>
            <a:ext cx="8258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5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085744" y="4458733"/>
            <a:ext cx="1010427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6137880" y="2672534"/>
            <a:ext cx="0" cy="361609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6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 – Processing Systems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314147" y="4992407"/>
            <a:ext cx="2808870" cy="1358827"/>
            <a:chOff x="2465449" y="2563602"/>
            <a:chExt cx="7441658" cy="3600000"/>
          </a:xfrm>
        </p:grpSpPr>
        <p:grpSp>
          <p:nvGrpSpPr>
            <p:cNvPr id="72" name="Group 71"/>
            <p:cNvGrpSpPr/>
            <p:nvPr/>
          </p:nvGrpSpPr>
          <p:grpSpPr>
            <a:xfrm>
              <a:off x="6307107" y="2563602"/>
              <a:ext cx="3600000" cy="3600000"/>
              <a:chOff x="-2736440" y="-4183276"/>
              <a:chExt cx="3600000" cy="36000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-2736440" y="-4183276"/>
                <a:ext cx="3600000" cy="360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-248296" y="-3862295"/>
                <a:ext cx="534573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-2302844" y="-1682326"/>
                <a:ext cx="534573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2465449" y="2563602"/>
              <a:ext cx="3600000" cy="3600000"/>
              <a:chOff x="-2289954" y="-4183276"/>
              <a:chExt cx="3600000" cy="360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2289954" y="-4183276"/>
                <a:ext cx="3600000" cy="360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-785220" y="-3580940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-355361" y="-1420658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23" name="Oval 122"/>
            <p:cNvSpPr/>
            <p:nvPr/>
          </p:nvSpPr>
          <p:spPr>
            <a:xfrm>
              <a:off x="3016938" y="4501844"/>
              <a:ext cx="534574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" name="Rectangle 4"/>
          <p:cNvSpPr/>
          <p:nvPr/>
        </p:nvSpPr>
        <p:spPr>
          <a:xfrm>
            <a:off x="7564982" y="1734166"/>
            <a:ext cx="173566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Counting</a:t>
            </a:r>
            <a:endParaRPr lang="en-AU" sz="3300" dirty="0"/>
          </a:p>
        </p:txBody>
      </p:sp>
      <p:sp>
        <p:nvSpPr>
          <p:cNvPr id="141" name="Rectangle 140"/>
          <p:cNvSpPr/>
          <p:nvPr/>
        </p:nvSpPr>
        <p:spPr>
          <a:xfrm>
            <a:off x="3736505" y="1708063"/>
            <a:ext cx="184698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Subitizing</a:t>
            </a:r>
            <a:endParaRPr lang="en-AU" sz="33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96000" y="1658108"/>
            <a:ext cx="1010427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82234" y="3127325"/>
            <a:ext cx="619440" cy="1613755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4601675" y="3127324"/>
            <a:ext cx="774691" cy="1613756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 rot="16200000">
            <a:off x="10238549" y="3154270"/>
            <a:ext cx="92553" cy="141335"/>
          </a:xfrm>
          <a:prstGeom prst="rect">
            <a:avLst/>
          </a:prstGeom>
          <a:solidFill>
            <a:srgbClr val="031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936677" y="2451608"/>
            <a:ext cx="143968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Parallel</a:t>
            </a:r>
            <a:endParaRPr lang="en-AU" sz="3300" dirty="0"/>
          </a:p>
        </p:txBody>
      </p:sp>
      <p:sp>
        <p:nvSpPr>
          <p:cNvPr id="44" name="Rectangle 43"/>
          <p:cNvSpPr/>
          <p:nvPr/>
        </p:nvSpPr>
        <p:spPr>
          <a:xfrm>
            <a:off x="693591" y="2429673"/>
            <a:ext cx="210147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Processing </a:t>
            </a:r>
          </a:p>
          <a:p>
            <a:pPr algn="ctr"/>
            <a:r>
              <a:rPr lang="en-US" sz="3300" dirty="0" smtClean="0">
                <a:solidFill>
                  <a:schemeClr val="bg1"/>
                </a:solidFill>
              </a:rPr>
              <a:t>System</a:t>
            </a:r>
            <a:endParaRPr lang="en-AU" sz="33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696000" y="2395466"/>
            <a:ext cx="1010427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760148" y="1658109"/>
            <a:ext cx="0" cy="473874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552895" y="1658108"/>
            <a:ext cx="0" cy="473874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774982" y="3166622"/>
            <a:ext cx="619440" cy="1613755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394423" y="3166621"/>
            <a:ext cx="774691" cy="1613756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823676" y="2507576"/>
            <a:ext cx="113364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Serial</a:t>
            </a:r>
            <a:endParaRPr lang="en-AU" sz="33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06895" y="5031704"/>
            <a:ext cx="2808870" cy="1358827"/>
            <a:chOff x="7106895" y="5031704"/>
            <a:chExt cx="2808870" cy="1358827"/>
          </a:xfrm>
        </p:grpSpPr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7106895" y="5031704"/>
              <a:ext cx="2808870" cy="1358827"/>
              <a:chOff x="2465449" y="2563602"/>
              <a:chExt cx="7441658" cy="360000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6307107" y="2563602"/>
                <a:ext cx="3600000" cy="3600000"/>
                <a:chOff x="-2736440" y="-4183276"/>
                <a:chExt cx="3600000" cy="3600000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-2736440" y="-4183276"/>
                  <a:ext cx="3600000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-248296" y="-3862295"/>
                  <a:ext cx="534573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465449" y="2563602"/>
                <a:ext cx="3600000" cy="3600000"/>
                <a:chOff x="-2289954" y="-4183276"/>
                <a:chExt cx="3600000" cy="360000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-2289954" y="-4183276"/>
                  <a:ext cx="3600000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-785220" y="-3580940"/>
                  <a:ext cx="534574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-355361" y="-1420658"/>
                  <a:ext cx="534574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0" name="Oval 59"/>
              <p:cNvSpPr/>
              <p:nvPr/>
            </p:nvSpPr>
            <p:spPr>
              <a:xfrm>
                <a:off x="3016938" y="4501844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7956949" y="5604919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Oval 70"/>
            <p:cNvSpPr/>
            <p:nvPr/>
          </p:nvSpPr>
          <p:spPr>
            <a:xfrm>
              <a:off x="7348745" y="5409807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8076041" y="5194157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8938388" y="5219760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Oval 75"/>
            <p:cNvSpPr/>
            <p:nvPr/>
          </p:nvSpPr>
          <p:spPr>
            <a:xfrm>
              <a:off x="8734837" y="5550902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Oval 76"/>
            <p:cNvSpPr/>
            <p:nvPr/>
          </p:nvSpPr>
          <p:spPr>
            <a:xfrm>
              <a:off x="9121846" y="5911200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9589657" y="5936395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27267" y="3143820"/>
            <a:ext cx="689869" cy="1686025"/>
            <a:chOff x="7727267" y="3143820"/>
            <a:chExt cx="689869" cy="1686025"/>
          </a:xfrm>
        </p:grpSpPr>
        <p:sp>
          <p:nvSpPr>
            <p:cNvPr id="25" name="Rectangle 24"/>
            <p:cNvSpPr/>
            <p:nvPr/>
          </p:nvSpPr>
          <p:spPr>
            <a:xfrm rot="1135939">
              <a:off x="8318918" y="3143820"/>
              <a:ext cx="98218" cy="304982"/>
            </a:xfrm>
            <a:prstGeom prst="rect">
              <a:avLst/>
            </a:prstGeom>
            <a:solidFill>
              <a:srgbClr val="0312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Rectangle 85"/>
            <p:cNvSpPr/>
            <p:nvPr/>
          </p:nvSpPr>
          <p:spPr>
            <a:xfrm rot="1135939">
              <a:off x="8189674" y="3403179"/>
              <a:ext cx="98218" cy="304982"/>
            </a:xfrm>
            <a:prstGeom prst="rect">
              <a:avLst/>
            </a:prstGeom>
            <a:solidFill>
              <a:srgbClr val="0612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7" name="Rectangle 86"/>
            <p:cNvSpPr/>
            <p:nvPr/>
          </p:nvSpPr>
          <p:spPr>
            <a:xfrm rot="1135939">
              <a:off x="8099824" y="3688639"/>
              <a:ext cx="98218" cy="304982"/>
            </a:xfrm>
            <a:prstGeom prst="rect">
              <a:avLst/>
            </a:prstGeom>
            <a:solidFill>
              <a:srgbClr val="021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 rot="1135939">
              <a:off x="8013688" y="3948723"/>
              <a:ext cx="98218" cy="304982"/>
            </a:xfrm>
            <a:prstGeom prst="rect">
              <a:avLst/>
            </a:prstGeom>
            <a:solidFill>
              <a:srgbClr val="021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 rot="1135939">
              <a:off x="7888889" y="4209743"/>
              <a:ext cx="98218" cy="304982"/>
            </a:xfrm>
            <a:prstGeom prst="rect">
              <a:avLst/>
            </a:prstGeom>
            <a:solidFill>
              <a:srgbClr val="011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 rot="1135939">
              <a:off x="7727267" y="4472123"/>
              <a:ext cx="207959" cy="357722"/>
            </a:xfrm>
            <a:prstGeom prst="rect">
              <a:avLst/>
            </a:prstGeom>
            <a:solidFill>
              <a:srgbClr val="021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" name="Oval 2"/>
          <p:cNvSpPr/>
          <p:nvPr/>
        </p:nvSpPr>
        <p:spPr>
          <a:xfrm>
            <a:off x="4494294" y="4706232"/>
            <a:ext cx="1898617" cy="1901733"/>
          </a:xfrm>
          <a:prstGeom prst="ellipse">
            <a:avLst/>
          </a:prstGeom>
          <a:solidFill>
            <a:schemeClr val="tx2">
              <a:lumMod val="7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Oval 54"/>
          <p:cNvSpPr/>
          <p:nvPr/>
        </p:nvSpPr>
        <p:spPr>
          <a:xfrm>
            <a:off x="8334265" y="4741080"/>
            <a:ext cx="1898617" cy="1901733"/>
          </a:xfrm>
          <a:prstGeom prst="ellipse">
            <a:avLst/>
          </a:prstGeom>
          <a:solidFill>
            <a:schemeClr val="tx2">
              <a:lumMod val="7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181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9" grpId="0"/>
      <p:bldP spid="3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 – Process Slopes</a:t>
            </a:r>
            <a:endParaRPr lang="en-AU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690688"/>
            <a:ext cx="5740880" cy="43056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0" y="1690688"/>
            <a:ext cx="5740880" cy="43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 – Model Mimicry</a:t>
            </a:r>
            <a:endParaRPr lang="en-AU" b="1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314147" y="4992407"/>
            <a:ext cx="2808870" cy="1358827"/>
            <a:chOff x="2465449" y="2563602"/>
            <a:chExt cx="7441658" cy="3600000"/>
          </a:xfrm>
        </p:grpSpPr>
        <p:grpSp>
          <p:nvGrpSpPr>
            <p:cNvPr id="72" name="Group 71"/>
            <p:cNvGrpSpPr/>
            <p:nvPr/>
          </p:nvGrpSpPr>
          <p:grpSpPr>
            <a:xfrm>
              <a:off x="6307107" y="2563602"/>
              <a:ext cx="3600000" cy="3600000"/>
              <a:chOff x="-2736440" y="-4183276"/>
              <a:chExt cx="3600000" cy="3600000"/>
            </a:xfrm>
          </p:grpSpPr>
          <p:sp>
            <p:nvSpPr>
              <p:cNvPr id="116" name="Rectangle 115"/>
              <p:cNvSpPr/>
              <p:nvPr/>
            </p:nvSpPr>
            <p:spPr>
              <a:xfrm>
                <a:off x="-2736440" y="-4183276"/>
                <a:ext cx="3600000" cy="360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-248296" y="-3862295"/>
                <a:ext cx="534573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-2302844" y="-1682326"/>
                <a:ext cx="534573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19" name="Group 118"/>
            <p:cNvGrpSpPr/>
            <p:nvPr/>
          </p:nvGrpSpPr>
          <p:grpSpPr>
            <a:xfrm>
              <a:off x="2465449" y="2563602"/>
              <a:ext cx="3600000" cy="3600000"/>
              <a:chOff x="-2289954" y="-4183276"/>
              <a:chExt cx="3600000" cy="360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-2289954" y="-4183276"/>
                <a:ext cx="3600000" cy="36000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-785220" y="-3580940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-355361" y="-1420658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123" name="Oval 122"/>
            <p:cNvSpPr/>
            <p:nvPr/>
          </p:nvSpPr>
          <p:spPr>
            <a:xfrm>
              <a:off x="3016938" y="4501844"/>
              <a:ext cx="534574" cy="562708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5" name="Rectangle 4"/>
          <p:cNvSpPr/>
          <p:nvPr/>
        </p:nvSpPr>
        <p:spPr>
          <a:xfrm>
            <a:off x="7564982" y="1734166"/>
            <a:ext cx="173566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>
                <a:solidFill>
                  <a:schemeClr val="bg1"/>
                </a:solidFill>
              </a:rPr>
              <a:t>Counting</a:t>
            </a:r>
            <a:endParaRPr lang="en-AU" sz="3300" dirty="0"/>
          </a:p>
        </p:txBody>
      </p:sp>
      <p:sp>
        <p:nvSpPr>
          <p:cNvPr id="141" name="Rectangle 140"/>
          <p:cNvSpPr/>
          <p:nvPr/>
        </p:nvSpPr>
        <p:spPr>
          <a:xfrm>
            <a:off x="3736505" y="1708063"/>
            <a:ext cx="184698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Subitizing</a:t>
            </a:r>
            <a:endParaRPr lang="en-AU" sz="33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96000" y="1658108"/>
            <a:ext cx="10104272" cy="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982234" y="3127325"/>
            <a:ext cx="619440" cy="1613755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4601675" y="3127324"/>
            <a:ext cx="774691" cy="1613756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 rot="16200000">
            <a:off x="10238549" y="3154270"/>
            <a:ext cx="92553" cy="141335"/>
          </a:xfrm>
          <a:prstGeom prst="rect">
            <a:avLst/>
          </a:prstGeom>
          <a:solidFill>
            <a:srgbClr val="0318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3936677" y="2451608"/>
            <a:ext cx="143968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Parallel</a:t>
            </a:r>
            <a:endParaRPr lang="en-AU" sz="3300" dirty="0"/>
          </a:p>
        </p:txBody>
      </p:sp>
      <p:sp>
        <p:nvSpPr>
          <p:cNvPr id="44" name="Rectangle 43"/>
          <p:cNvSpPr/>
          <p:nvPr/>
        </p:nvSpPr>
        <p:spPr>
          <a:xfrm>
            <a:off x="693591" y="2429673"/>
            <a:ext cx="210147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Processing </a:t>
            </a:r>
          </a:p>
          <a:p>
            <a:pPr algn="ctr"/>
            <a:r>
              <a:rPr lang="en-US" sz="3300" dirty="0" smtClean="0">
                <a:solidFill>
                  <a:schemeClr val="bg1"/>
                </a:solidFill>
              </a:rPr>
              <a:t>System</a:t>
            </a:r>
            <a:endParaRPr lang="en-AU" sz="33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696000" y="2395466"/>
            <a:ext cx="1010427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760148" y="1658109"/>
            <a:ext cx="0" cy="473874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552895" y="1658108"/>
            <a:ext cx="0" cy="473874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774982" y="3166622"/>
            <a:ext cx="619440" cy="1613755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394423" y="3166621"/>
            <a:ext cx="774691" cy="1613756"/>
          </a:xfrm>
          <a:prstGeom prst="line">
            <a:avLst/>
          </a:prstGeom>
          <a:ln w="34925">
            <a:solidFill>
              <a:schemeClr val="bg1"/>
            </a:solidFill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7823676" y="2507576"/>
            <a:ext cx="113364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dirty="0" smtClean="0">
                <a:solidFill>
                  <a:schemeClr val="bg1"/>
                </a:solidFill>
              </a:rPr>
              <a:t>Serial</a:t>
            </a:r>
            <a:endParaRPr lang="en-AU" sz="33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06895" y="5031704"/>
            <a:ext cx="2808870" cy="1358827"/>
            <a:chOff x="7106895" y="5031704"/>
            <a:chExt cx="2808870" cy="1358827"/>
          </a:xfrm>
        </p:grpSpPr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7106895" y="5031704"/>
              <a:ext cx="2808870" cy="1358827"/>
              <a:chOff x="2465449" y="2563602"/>
              <a:chExt cx="7441658" cy="3600000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6307107" y="2563602"/>
                <a:ext cx="3600000" cy="3600000"/>
                <a:chOff x="-2736440" y="-4183276"/>
                <a:chExt cx="3600000" cy="3600000"/>
              </a:xfrm>
            </p:grpSpPr>
            <p:sp>
              <p:nvSpPr>
                <p:cNvPr id="64" name="Rectangle 63"/>
                <p:cNvSpPr/>
                <p:nvPr/>
              </p:nvSpPr>
              <p:spPr>
                <a:xfrm>
                  <a:off x="-2736440" y="-4183276"/>
                  <a:ext cx="3600000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-248296" y="-3862295"/>
                  <a:ext cx="534573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465449" y="2563602"/>
                <a:ext cx="3600000" cy="3600000"/>
                <a:chOff x="-2289954" y="-4183276"/>
                <a:chExt cx="3600000" cy="3600000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-2289954" y="-4183276"/>
                  <a:ext cx="3600000" cy="3600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-785220" y="-3580940"/>
                  <a:ext cx="534574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-355361" y="-1420658"/>
                  <a:ext cx="534574" cy="562708"/>
                </a:xfrm>
                <a:prstGeom prst="ellipse">
                  <a:avLst/>
                </a:prstGeom>
                <a:solidFill>
                  <a:srgbClr val="FF0000">
                    <a:alpha val="99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60" name="Oval 59"/>
              <p:cNvSpPr/>
              <p:nvPr/>
            </p:nvSpPr>
            <p:spPr>
              <a:xfrm>
                <a:off x="3016938" y="4501844"/>
                <a:ext cx="534574" cy="562708"/>
              </a:xfrm>
              <a:prstGeom prst="ellipse">
                <a:avLst/>
              </a:prstGeom>
              <a:solidFill>
                <a:srgbClr val="FF0000">
                  <a:alpha val="99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70" name="Oval 69"/>
            <p:cNvSpPr/>
            <p:nvPr/>
          </p:nvSpPr>
          <p:spPr>
            <a:xfrm>
              <a:off x="7956949" y="5604919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1" name="Oval 70"/>
            <p:cNvSpPr/>
            <p:nvPr/>
          </p:nvSpPr>
          <p:spPr>
            <a:xfrm>
              <a:off x="7348745" y="5409807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3" name="Oval 72"/>
            <p:cNvSpPr/>
            <p:nvPr/>
          </p:nvSpPr>
          <p:spPr>
            <a:xfrm>
              <a:off x="8076041" y="5194157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4" name="Oval 73"/>
            <p:cNvSpPr/>
            <p:nvPr/>
          </p:nvSpPr>
          <p:spPr>
            <a:xfrm>
              <a:off x="8938388" y="5219760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Oval 75"/>
            <p:cNvSpPr/>
            <p:nvPr/>
          </p:nvSpPr>
          <p:spPr>
            <a:xfrm>
              <a:off x="8734837" y="5550902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Oval 76"/>
            <p:cNvSpPr/>
            <p:nvPr/>
          </p:nvSpPr>
          <p:spPr>
            <a:xfrm>
              <a:off x="9121846" y="5911200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8" name="Oval 77"/>
            <p:cNvSpPr/>
            <p:nvPr/>
          </p:nvSpPr>
          <p:spPr>
            <a:xfrm>
              <a:off x="9589657" y="5936395"/>
              <a:ext cx="201776" cy="212395"/>
            </a:xfrm>
            <a:prstGeom prst="ellipse">
              <a:avLst/>
            </a:prstGeom>
            <a:solidFill>
              <a:srgbClr val="FF0000">
                <a:alpha val="99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727267" y="3143820"/>
            <a:ext cx="689869" cy="1686025"/>
            <a:chOff x="7727267" y="3143820"/>
            <a:chExt cx="689869" cy="1686025"/>
          </a:xfrm>
        </p:grpSpPr>
        <p:sp>
          <p:nvSpPr>
            <p:cNvPr id="25" name="Rectangle 24"/>
            <p:cNvSpPr/>
            <p:nvPr/>
          </p:nvSpPr>
          <p:spPr>
            <a:xfrm rot="1135939">
              <a:off x="8318918" y="3143820"/>
              <a:ext cx="98218" cy="304982"/>
            </a:xfrm>
            <a:prstGeom prst="rect">
              <a:avLst/>
            </a:prstGeom>
            <a:solidFill>
              <a:srgbClr val="0213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6" name="Rectangle 85"/>
            <p:cNvSpPr/>
            <p:nvPr/>
          </p:nvSpPr>
          <p:spPr>
            <a:xfrm rot="1135939">
              <a:off x="8189674" y="3403179"/>
              <a:ext cx="98218" cy="304982"/>
            </a:xfrm>
            <a:prstGeom prst="rect">
              <a:avLst/>
            </a:prstGeom>
            <a:solidFill>
              <a:srgbClr val="0211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7" name="Rectangle 86"/>
            <p:cNvSpPr/>
            <p:nvPr/>
          </p:nvSpPr>
          <p:spPr>
            <a:xfrm rot="1135939">
              <a:off x="8099824" y="3688639"/>
              <a:ext cx="98218" cy="304982"/>
            </a:xfrm>
            <a:prstGeom prst="rect">
              <a:avLst/>
            </a:prstGeom>
            <a:solidFill>
              <a:srgbClr val="0211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8" name="Rectangle 87"/>
            <p:cNvSpPr/>
            <p:nvPr/>
          </p:nvSpPr>
          <p:spPr>
            <a:xfrm rot="1135939">
              <a:off x="8013688" y="3948723"/>
              <a:ext cx="98218" cy="304982"/>
            </a:xfrm>
            <a:prstGeom prst="rect">
              <a:avLst/>
            </a:prstGeom>
            <a:solidFill>
              <a:srgbClr val="0111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9" name="Rectangle 88"/>
            <p:cNvSpPr/>
            <p:nvPr/>
          </p:nvSpPr>
          <p:spPr>
            <a:xfrm rot="1135939">
              <a:off x="7888889" y="4209743"/>
              <a:ext cx="98218" cy="304982"/>
            </a:xfrm>
            <a:prstGeom prst="rect">
              <a:avLst/>
            </a:prstGeom>
            <a:solidFill>
              <a:srgbClr val="0212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0" name="Rectangle 89"/>
            <p:cNvSpPr/>
            <p:nvPr/>
          </p:nvSpPr>
          <p:spPr>
            <a:xfrm rot="1135939">
              <a:off x="7727267" y="4472123"/>
              <a:ext cx="207959" cy="357722"/>
            </a:xfrm>
            <a:prstGeom prst="rect">
              <a:avLst/>
            </a:prstGeom>
            <a:solidFill>
              <a:srgbClr val="0212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81" name="Rectangle 80"/>
          <p:cNvSpPr/>
          <p:nvPr/>
        </p:nvSpPr>
        <p:spPr>
          <a:xfrm rot="3897144">
            <a:off x="4218742" y="3505234"/>
            <a:ext cx="1207182" cy="225112"/>
          </a:xfrm>
          <a:prstGeom prst="rect">
            <a:avLst/>
          </a:prstGeom>
          <a:solidFill>
            <a:srgbClr val="041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Rectangle 82"/>
          <p:cNvSpPr/>
          <p:nvPr/>
        </p:nvSpPr>
        <p:spPr>
          <a:xfrm rot="3623891">
            <a:off x="4861569" y="4311340"/>
            <a:ext cx="803345" cy="258800"/>
          </a:xfrm>
          <a:prstGeom prst="rect">
            <a:avLst/>
          </a:prstGeom>
          <a:solidFill>
            <a:srgbClr val="021B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5" name="Rectangle 84"/>
          <p:cNvSpPr/>
          <p:nvPr/>
        </p:nvSpPr>
        <p:spPr>
          <a:xfrm rot="17683611">
            <a:off x="3840254" y="3558914"/>
            <a:ext cx="1106841" cy="172394"/>
          </a:xfrm>
          <a:prstGeom prst="rect">
            <a:avLst/>
          </a:prstGeom>
          <a:solidFill>
            <a:srgbClr val="041E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/>
          <p:cNvSpPr/>
          <p:nvPr/>
        </p:nvSpPr>
        <p:spPr>
          <a:xfrm rot="17267910">
            <a:off x="3673514" y="4379991"/>
            <a:ext cx="782600" cy="219859"/>
          </a:xfrm>
          <a:prstGeom prst="rect">
            <a:avLst/>
          </a:prstGeom>
          <a:solidFill>
            <a:srgbClr val="032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2" name="Oval 91"/>
          <p:cNvSpPr/>
          <p:nvPr/>
        </p:nvSpPr>
        <p:spPr>
          <a:xfrm>
            <a:off x="4494294" y="4706232"/>
            <a:ext cx="1898617" cy="1901733"/>
          </a:xfrm>
          <a:prstGeom prst="ellipse">
            <a:avLst/>
          </a:prstGeom>
          <a:solidFill>
            <a:schemeClr val="tx2">
              <a:lumMod val="7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Oval 92"/>
          <p:cNvSpPr/>
          <p:nvPr/>
        </p:nvSpPr>
        <p:spPr>
          <a:xfrm>
            <a:off x="8334265" y="4741080"/>
            <a:ext cx="1898617" cy="1901733"/>
          </a:xfrm>
          <a:prstGeom prst="ellipse">
            <a:avLst/>
          </a:prstGeom>
          <a:solidFill>
            <a:schemeClr val="tx2">
              <a:lumMod val="75000"/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1901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5" grpId="0" animBg="1"/>
      <p:bldP spid="91" grpId="0" animBg="1"/>
      <p:bldP spid="92" grpId="0" animBg="1"/>
      <p:bldP spid="9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Systems Factorial Technology (SFT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734832"/>
          </a:xfrm>
        </p:spPr>
        <p:txBody>
          <a:bodyPr>
            <a:normAutofit/>
          </a:bodyPr>
          <a:lstStyle/>
          <a:p>
            <a:r>
              <a:rPr lang="en-US" sz="3400" dirty="0" smtClean="0">
                <a:solidFill>
                  <a:schemeClr val="bg1"/>
                </a:solidFill>
              </a:rPr>
              <a:t>Sophisticated </a:t>
            </a:r>
            <a:r>
              <a:rPr lang="en-US" sz="3400" dirty="0">
                <a:solidFill>
                  <a:schemeClr val="bg1"/>
                </a:solidFill>
              </a:rPr>
              <a:t>modeling technique utilizing response-time </a:t>
            </a:r>
            <a:r>
              <a:rPr lang="en-US" sz="3400" dirty="0" smtClean="0">
                <a:solidFill>
                  <a:schemeClr val="bg1"/>
                </a:solidFill>
              </a:rPr>
              <a:t>distributions (Townsend, 1990)</a:t>
            </a:r>
          </a:p>
          <a:p>
            <a:endParaRPr lang="en-US" sz="3400" dirty="0">
              <a:solidFill>
                <a:schemeClr val="bg1"/>
              </a:solidFill>
            </a:endParaRPr>
          </a:p>
          <a:p>
            <a:r>
              <a:rPr lang="en-US" sz="3400" dirty="0" smtClean="0">
                <a:solidFill>
                  <a:schemeClr val="bg1"/>
                </a:solidFill>
              </a:rPr>
              <a:t>Immune </a:t>
            </a:r>
            <a:r>
              <a:rPr lang="en-US" sz="3400" dirty="0">
                <a:solidFill>
                  <a:schemeClr val="bg1"/>
                </a:solidFill>
              </a:rPr>
              <a:t>to model </a:t>
            </a:r>
            <a:r>
              <a:rPr lang="en-US" sz="3400" dirty="0" smtClean="0">
                <a:solidFill>
                  <a:schemeClr val="bg1"/>
                </a:solidFill>
              </a:rPr>
              <a:t>mimicry</a:t>
            </a:r>
            <a:endParaRPr lang="en-AU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8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Systems Factorial Technology (SFT)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8625"/>
            <a:ext cx="10515600" cy="4734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System Properties</a:t>
            </a:r>
            <a:endParaRPr lang="en-US" sz="3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    1. System Architecture	– Parallel vs. Serial</a:t>
            </a:r>
          </a:p>
          <a:p>
            <a:pPr marL="0" indent="0">
              <a:buNone/>
            </a:pPr>
            <a:endParaRPr lang="en-US" sz="3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400" dirty="0" smtClean="0">
                <a:solidFill>
                  <a:schemeClr val="bg1"/>
                </a:solidFill>
              </a:rPr>
              <a:t>    2. Stopping Rule 		– Self-Terminating vs. Exhaustive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</a:rPr>
              <a:t>	</a:t>
            </a:r>
            <a:endParaRPr lang="en-US" sz="3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smtClean="0">
                <a:solidFill>
                  <a:schemeClr val="bg1"/>
                </a:solidFill>
              </a:rPr>
              <a:t>   3. Workload Capacity	– Limited capacity</a:t>
            </a:r>
          </a:p>
          <a:p>
            <a:pPr marL="0" indent="0">
              <a:buNone/>
            </a:pPr>
            <a:r>
              <a:rPr lang="en-US" sz="3400" dirty="0">
                <a:solidFill>
                  <a:schemeClr val="bg1"/>
                </a:solidFill>
              </a:rPr>
              <a:t>	</a:t>
            </a:r>
            <a:r>
              <a:rPr lang="en-US" sz="3400" dirty="0" smtClean="0">
                <a:solidFill>
                  <a:schemeClr val="bg1"/>
                </a:solidFill>
              </a:rPr>
              <a:t>			    	– Unlimited Capacity</a:t>
            </a:r>
          </a:p>
        </p:txBody>
      </p:sp>
    </p:spTree>
    <p:extLst>
      <p:ext uri="{BB962C8B-B14F-4D97-AF65-F5344CB8AC3E}">
        <p14:creationId xmlns:p14="http://schemas.microsoft.com/office/powerpoint/2010/main" val="423352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3395</TotalTime>
  <Words>1047</Words>
  <Application>Microsoft Office PowerPoint</Application>
  <PresentationFormat>Widescreen</PresentationFormat>
  <Paragraphs>465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Aparajita</vt:lpstr>
      <vt:lpstr>Arial</vt:lpstr>
      <vt:lpstr>Calibri</vt:lpstr>
      <vt:lpstr>Calibri Light</vt:lpstr>
      <vt:lpstr>Cambria Math</vt:lpstr>
      <vt:lpstr>Times New Roman</vt:lpstr>
      <vt:lpstr>1_Office Theme</vt:lpstr>
      <vt:lpstr>A new method for assessing systems of enumeration</vt:lpstr>
      <vt:lpstr>The Question</vt:lpstr>
      <vt:lpstr>Background</vt:lpstr>
      <vt:lpstr>Background</vt:lpstr>
      <vt:lpstr>Background – Processing Systems</vt:lpstr>
      <vt:lpstr>Background – Process Slopes</vt:lpstr>
      <vt:lpstr>Background – Model Mimicry</vt:lpstr>
      <vt:lpstr>Systems Factorial Technology (SFT)</vt:lpstr>
      <vt:lpstr>Systems Factorial Technology (SFT)</vt:lpstr>
      <vt:lpstr>Aim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 – Procedure</vt:lpstr>
      <vt:lpstr>Methodology – Procedure</vt:lpstr>
      <vt:lpstr>Methodology – Procedure</vt:lpstr>
      <vt:lpstr>Methodology – Procedure</vt:lpstr>
      <vt:lpstr>Methodology – Procedure</vt:lpstr>
      <vt:lpstr>Methodology – Salience</vt:lpstr>
      <vt:lpstr>Methodology</vt:lpstr>
      <vt:lpstr>Methodology</vt:lpstr>
      <vt:lpstr>Results</vt:lpstr>
      <vt:lpstr>Results – Capacity</vt:lpstr>
      <vt:lpstr>Results – Architecture</vt:lpstr>
      <vt:lpstr>Results – Architecture</vt:lpstr>
      <vt:lpstr>Results – Architecture</vt:lpstr>
      <vt:lpstr>Background</vt:lpstr>
      <vt:lpstr>Results</vt:lpstr>
      <vt:lpstr>Results – Architecture</vt:lpstr>
      <vt:lpstr>Background</vt:lpstr>
      <vt:lpstr>Conclusion</vt:lpstr>
      <vt:lpstr>Future Research</vt:lpstr>
      <vt:lpstr>Thankyou!</vt:lpstr>
      <vt:lpstr>Acknowledgements</vt:lpstr>
      <vt:lpstr>Questions?</vt:lpstr>
      <vt:lpstr>Methodology – Double Factorial Design</vt:lpstr>
      <vt:lpstr>Methodology – Double Factorial Design</vt:lpstr>
      <vt:lpstr>Methodology – Double Factorial Design</vt:lpstr>
      <vt:lpstr>Methodology – Double Factorial Design</vt:lpstr>
      <vt:lpstr>Methodology – Salience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Cognitive Processing Systems of Enumeration</dc:title>
  <dc:creator>Microsoft account</dc:creator>
  <cp:lastModifiedBy>Paul Garrett</cp:lastModifiedBy>
  <cp:revision>167</cp:revision>
  <dcterms:created xsi:type="dcterms:W3CDTF">2015-11-15T01:13:19Z</dcterms:created>
  <dcterms:modified xsi:type="dcterms:W3CDTF">2019-11-02T06:19:23Z</dcterms:modified>
</cp:coreProperties>
</file>